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28"/>
  </p:notesMasterIdLst>
  <p:handoutMasterIdLst>
    <p:handoutMasterId r:id="rId129"/>
  </p:handoutMasterIdLst>
  <p:sldIdLst>
    <p:sldId id="256" r:id="rId2"/>
    <p:sldId id="257" r:id="rId3"/>
    <p:sldId id="457" r:id="rId4"/>
    <p:sldId id="373" r:id="rId5"/>
    <p:sldId id="376" r:id="rId6"/>
    <p:sldId id="375" r:id="rId7"/>
    <p:sldId id="264" r:id="rId8"/>
    <p:sldId id="265" r:id="rId9"/>
    <p:sldId id="266" r:id="rId10"/>
    <p:sldId id="267" r:id="rId11"/>
    <p:sldId id="268" r:id="rId12"/>
    <p:sldId id="270" r:id="rId13"/>
    <p:sldId id="271" r:id="rId14"/>
    <p:sldId id="272" r:id="rId15"/>
    <p:sldId id="273" r:id="rId16"/>
    <p:sldId id="458" r:id="rId17"/>
    <p:sldId id="459" r:id="rId18"/>
    <p:sldId id="460" r:id="rId19"/>
    <p:sldId id="274"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275" r:id="rId37"/>
    <p:sldId id="276" r:id="rId38"/>
    <p:sldId id="277" r:id="rId39"/>
    <p:sldId id="461"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293" r:id="rId70"/>
    <p:sldId id="378" r:id="rId71"/>
    <p:sldId id="379" r:id="rId72"/>
    <p:sldId id="380" r:id="rId73"/>
    <p:sldId id="381" r:id="rId74"/>
    <p:sldId id="294" r:id="rId75"/>
    <p:sldId id="295" r:id="rId76"/>
    <p:sldId id="296" r:id="rId77"/>
    <p:sldId id="297" r:id="rId78"/>
    <p:sldId id="462" r:id="rId79"/>
    <p:sldId id="463" r:id="rId80"/>
    <p:sldId id="300" r:id="rId81"/>
    <p:sldId id="301" r:id="rId82"/>
    <p:sldId id="302" r:id="rId83"/>
    <p:sldId id="303" r:id="rId84"/>
    <p:sldId id="304" r:id="rId85"/>
    <p:sldId id="305" r:id="rId86"/>
    <p:sldId id="306" r:id="rId87"/>
    <p:sldId id="307" r:id="rId88"/>
    <p:sldId id="308" r:id="rId89"/>
    <p:sldId id="309" r:id="rId90"/>
    <p:sldId id="310" r:id="rId91"/>
    <p:sldId id="311" r:id="rId92"/>
    <p:sldId id="312" r:id="rId93"/>
    <p:sldId id="313" r:id="rId94"/>
    <p:sldId id="314" r:id="rId95"/>
    <p:sldId id="315" r:id="rId96"/>
    <p:sldId id="316" r:id="rId97"/>
    <p:sldId id="317" r:id="rId98"/>
    <p:sldId id="318" r:id="rId99"/>
    <p:sldId id="319" r:id="rId100"/>
    <p:sldId id="320" r:id="rId101"/>
    <p:sldId id="321" r:id="rId102"/>
    <p:sldId id="322" r:id="rId103"/>
    <p:sldId id="323" r:id="rId104"/>
    <p:sldId id="324" r:id="rId105"/>
    <p:sldId id="325" r:id="rId106"/>
    <p:sldId id="326" r:id="rId107"/>
    <p:sldId id="327" r:id="rId108"/>
    <p:sldId id="328" r:id="rId109"/>
    <p:sldId id="330" r:id="rId110"/>
    <p:sldId id="331" r:id="rId111"/>
    <p:sldId id="329" r:id="rId112"/>
    <p:sldId id="332" r:id="rId113"/>
    <p:sldId id="333" r:id="rId114"/>
    <p:sldId id="334" r:id="rId115"/>
    <p:sldId id="335" r:id="rId116"/>
    <p:sldId id="336" r:id="rId117"/>
    <p:sldId id="337" r:id="rId118"/>
    <p:sldId id="338" r:id="rId119"/>
    <p:sldId id="339" r:id="rId120"/>
    <p:sldId id="382" r:id="rId121"/>
    <p:sldId id="298" r:id="rId122"/>
    <p:sldId id="299" r:id="rId123"/>
    <p:sldId id="372" r:id="rId124"/>
    <p:sldId id="383" r:id="rId125"/>
    <p:sldId id="384" r:id="rId126"/>
    <p:sldId id="385" r:id="rId127"/>
  </p:sldIdLst>
  <p:sldSz cx="9144000" cy="6858000" type="screen4x3"/>
  <p:notesSz cx="6792913" cy="9925050"/>
  <p:defaultTextStyle>
    <a:defPPr>
      <a:defRPr lang="en-US"/>
    </a:defPPr>
    <a:lvl1pPr marL="0" algn="l" defTabSz="914331" rtl="0" eaLnBrk="1" latinLnBrk="0" hangingPunct="1">
      <a:defRPr sz="1800" kern="1200">
        <a:solidFill>
          <a:schemeClr val="tx1"/>
        </a:solidFill>
        <a:latin typeface="+mn-lt"/>
        <a:ea typeface="+mn-ea"/>
        <a:cs typeface="+mn-cs"/>
      </a:defRPr>
    </a:lvl1pPr>
    <a:lvl2pPr marL="457166"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7" algn="l" defTabSz="914331" rtl="0" eaLnBrk="1" latinLnBrk="0" hangingPunct="1">
      <a:defRPr sz="1800" kern="1200">
        <a:solidFill>
          <a:schemeClr val="tx1"/>
        </a:solidFill>
        <a:latin typeface="+mn-lt"/>
        <a:ea typeface="+mn-ea"/>
        <a:cs typeface="+mn-cs"/>
      </a:defRPr>
    </a:lvl4pPr>
    <a:lvl5pPr marL="1828663" algn="l" defTabSz="914331" rtl="0" eaLnBrk="1" latinLnBrk="0" hangingPunct="1">
      <a:defRPr sz="1800" kern="1200">
        <a:solidFill>
          <a:schemeClr val="tx1"/>
        </a:solidFill>
        <a:latin typeface="+mn-lt"/>
        <a:ea typeface="+mn-ea"/>
        <a:cs typeface="+mn-cs"/>
      </a:defRPr>
    </a:lvl5pPr>
    <a:lvl6pPr marL="2285829" algn="l" defTabSz="914331" rtl="0" eaLnBrk="1" latinLnBrk="0" hangingPunct="1">
      <a:defRPr sz="1800" kern="1200">
        <a:solidFill>
          <a:schemeClr val="tx1"/>
        </a:solidFill>
        <a:latin typeface="+mn-lt"/>
        <a:ea typeface="+mn-ea"/>
        <a:cs typeface="+mn-cs"/>
      </a:defRPr>
    </a:lvl6pPr>
    <a:lvl7pPr marL="2742994" algn="l" defTabSz="914331" rtl="0" eaLnBrk="1" latinLnBrk="0" hangingPunct="1">
      <a:defRPr sz="1800" kern="1200">
        <a:solidFill>
          <a:schemeClr val="tx1"/>
        </a:solidFill>
        <a:latin typeface="+mn-lt"/>
        <a:ea typeface="+mn-ea"/>
        <a:cs typeface="+mn-cs"/>
      </a:defRPr>
    </a:lvl7pPr>
    <a:lvl8pPr marL="3200160" algn="l" defTabSz="914331" rtl="0" eaLnBrk="1" latinLnBrk="0" hangingPunct="1">
      <a:defRPr sz="1800" kern="1200">
        <a:solidFill>
          <a:schemeClr val="tx1"/>
        </a:solidFill>
        <a:latin typeface="+mn-lt"/>
        <a:ea typeface="+mn-ea"/>
        <a:cs typeface="+mn-cs"/>
      </a:defRPr>
    </a:lvl8pPr>
    <a:lvl9pPr marL="3657326" algn="l" defTabSz="91433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10F6C"/>
    <a:srgbClr val="6A3657"/>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579" autoAdjust="0"/>
  </p:normalViewPr>
  <p:slideViewPr>
    <p:cSldViewPr>
      <p:cViewPr>
        <p:scale>
          <a:sx n="75" d="100"/>
          <a:sy n="75" d="100"/>
        </p:scale>
        <p:origin x="-1140" y="-90"/>
      </p:cViewPr>
      <p:guideLst>
        <p:guide orient="horz" pos="2160"/>
        <p:guide pos="2880"/>
      </p:guideLst>
    </p:cSldViewPr>
  </p:slideViewPr>
  <p:outlineViewPr>
    <p:cViewPr>
      <p:scale>
        <a:sx n="33" d="100"/>
        <a:sy n="33" d="100"/>
      </p:scale>
      <p:origin x="0" y="89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11" cy="4965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7165" y="0"/>
            <a:ext cx="2944211" cy="496592"/>
          </a:xfrm>
          <a:prstGeom prst="rect">
            <a:avLst/>
          </a:prstGeom>
        </p:spPr>
        <p:txBody>
          <a:bodyPr vert="horz" lIns="91440" tIns="45720" rIns="91440" bIns="45720" rtlCol="0"/>
          <a:lstStyle>
            <a:lvl1pPr algn="r">
              <a:defRPr sz="1200"/>
            </a:lvl1pPr>
          </a:lstStyle>
          <a:p>
            <a:fld id="{4941AFCA-CBF4-4783-A4B1-98152C9CD2B0}" type="datetimeFigureOut">
              <a:rPr lang="en-US" smtClean="0"/>
              <a:pPr/>
              <a:t>05/07/2018</a:t>
            </a:fld>
            <a:endParaRPr lang="en-US"/>
          </a:p>
        </p:txBody>
      </p:sp>
      <p:sp>
        <p:nvSpPr>
          <p:cNvPr id="4" name="Footer Placeholder 3"/>
          <p:cNvSpPr>
            <a:spLocks noGrp="1"/>
          </p:cNvSpPr>
          <p:nvPr>
            <p:ph type="ftr" sz="quarter" idx="2"/>
          </p:nvPr>
        </p:nvSpPr>
        <p:spPr>
          <a:xfrm>
            <a:off x="0" y="9426764"/>
            <a:ext cx="2944211" cy="4965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7165" y="9426764"/>
            <a:ext cx="2944211" cy="496592"/>
          </a:xfrm>
          <a:prstGeom prst="rect">
            <a:avLst/>
          </a:prstGeom>
        </p:spPr>
        <p:txBody>
          <a:bodyPr vert="horz" lIns="91440" tIns="45720" rIns="91440" bIns="45720" rtlCol="0" anchor="b"/>
          <a:lstStyle>
            <a:lvl1pPr algn="r">
              <a:defRPr sz="1200"/>
            </a:lvl1pPr>
          </a:lstStyle>
          <a:p>
            <a:fld id="{4FB16C41-8FB6-4613-9F35-8B3F17DE47D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625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47746" y="0"/>
            <a:ext cx="2943596" cy="496253"/>
          </a:xfrm>
          <a:prstGeom prst="rect">
            <a:avLst/>
          </a:prstGeom>
        </p:spPr>
        <p:txBody>
          <a:bodyPr vert="horz" lIns="93177" tIns="46589" rIns="93177" bIns="46589" rtlCol="0"/>
          <a:lstStyle>
            <a:lvl1pPr algn="r">
              <a:defRPr sz="1200"/>
            </a:lvl1pPr>
          </a:lstStyle>
          <a:p>
            <a:fld id="{D1ED4E0E-9175-4396-BB21-9BA6928B80C2}" type="datetimeFigureOut">
              <a:rPr lang="en-US" smtClean="0"/>
              <a:pPr/>
              <a:t>05/07/2018</a:t>
            </a:fld>
            <a:endParaRPr lang="en-US"/>
          </a:p>
        </p:txBody>
      </p:sp>
      <p:sp>
        <p:nvSpPr>
          <p:cNvPr id="4" name="Slide Image Placeholder 3"/>
          <p:cNvSpPr>
            <a:spLocks noGrp="1" noRot="1" noChangeAspect="1"/>
          </p:cNvSpPr>
          <p:nvPr>
            <p:ph type="sldImg" idx="2"/>
          </p:nvPr>
        </p:nvSpPr>
        <p:spPr>
          <a:xfrm>
            <a:off x="915988" y="744538"/>
            <a:ext cx="4960937" cy="37211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292" y="4714399"/>
            <a:ext cx="5434330" cy="4466273"/>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7075"/>
            <a:ext cx="2943596" cy="49625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47746" y="9427075"/>
            <a:ext cx="2943596" cy="496253"/>
          </a:xfrm>
          <a:prstGeom prst="rect">
            <a:avLst/>
          </a:prstGeom>
        </p:spPr>
        <p:txBody>
          <a:bodyPr vert="horz" lIns="93177" tIns="46589" rIns="93177" bIns="46589" rtlCol="0" anchor="b"/>
          <a:lstStyle>
            <a:lvl1pPr algn="r">
              <a:defRPr sz="1200"/>
            </a:lvl1pPr>
          </a:lstStyle>
          <a:p>
            <a:fld id="{213E6FCE-03C6-4E4F-9A41-78D6A729A9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31" rtl="0" eaLnBrk="1" latinLnBrk="0" hangingPunct="1">
      <a:defRPr sz="1200" kern="1200">
        <a:solidFill>
          <a:schemeClr val="tx1"/>
        </a:solidFill>
        <a:latin typeface="+mn-lt"/>
        <a:ea typeface="+mn-ea"/>
        <a:cs typeface="+mn-cs"/>
      </a:defRPr>
    </a:lvl1pPr>
    <a:lvl2pPr marL="457166" algn="l" defTabSz="914331" rtl="0" eaLnBrk="1" latinLnBrk="0" hangingPunct="1">
      <a:defRPr sz="1200" kern="1200">
        <a:solidFill>
          <a:schemeClr val="tx1"/>
        </a:solidFill>
        <a:latin typeface="+mn-lt"/>
        <a:ea typeface="+mn-ea"/>
        <a:cs typeface="+mn-cs"/>
      </a:defRPr>
    </a:lvl2pPr>
    <a:lvl3pPr marL="914331" algn="l" defTabSz="914331" rtl="0" eaLnBrk="1" latinLnBrk="0" hangingPunct="1">
      <a:defRPr sz="1200" kern="1200">
        <a:solidFill>
          <a:schemeClr val="tx1"/>
        </a:solidFill>
        <a:latin typeface="+mn-lt"/>
        <a:ea typeface="+mn-ea"/>
        <a:cs typeface="+mn-cs"/>
      </a:defRPr>
    </a:lvl3pPr>
    <a:lvl4pPr marL="1371497" algn="l" defTabSz="914331" rtl="0" eaLnBrk="1" latinLnBrk="0" hangingPunct="1">
      <a:defRPr sz="1200" kern="1200">
        <a:solidFill>
          <a:schemeClr val="tx1"/>
        </a:solidFill>
        <a:latin typeface="+mn-lt"/>
        <a:ea typeface="+mn-ea"/>
        <a:cs typeface="+mn-cs"/>
      </a:defRPr>
    </a:lvl4pPr>
    <a:lvl5pPr marL="1828663" algn="l" defTabSz="914331" rtl="0" eaLnBrk="1" latinLnBrk="0" hangingPunct="1">
      <a:defRPr sz="1200" kern="1200">
        <a:solidFill>
          <a:schemeClr val="tx1"/>
        </a:solidFill>
        <a:latin typeface="+mn-lt"/>
        <a:ea typeface="+mn-ea"/>
        <a:cs typeface="+mn-cs"/>
      </a:defRPr>
    </a:lvl5pPr>
    <a:lvl6pPr marL="2285829" algn="l" defTabSz="914331" rtl="0" eaLnBrk="1" latinLnBrk="0" hangingPunct="1">
      <a:defRPr sz="1200" kern="1200">
        <a:solidFill>
          <a:schemeClr val="tx1"/>
        </a:solidFill>
        <a:latin typeface="+mn-lt"/>
        <a:ea typeface="+mn-ea"/>
        <a:cs typeface="+mn-cs"/>
      </a:defRPr>
    </a:lvl6pPr>
    <a:lvl7pPr marL="2742994" algn="l" defTabSz="914331" rtl="0" eaLnBrk="1" latinLnBrk="0" hangingPunct="1">
      <a:defRPr sz="1200" kern="1200">
        <a:solidFill>
          <a:schemeClr val="tx1"/>
        </a:solidFill>
        <a:latin typeface="+mn-lt"/>
        <a:ea typeface="+mn-ea"/>
        <a:cs typeface="+mn-cs"/>
      </a:defRPr>
    </a:lvl7pPr>
    <a:lvl8pPr marL="3200160" algn="l" defTabSz="914331" rtl="0" eaLnBrk="1" latinLnBrk="0" hangingPunct="1">
      <a:defRPr sz="1200" kern="1200">
        <a:solidFill>
          <a:schemeClr val="tx1"/>
        </a:solidFill>
        <a:latin typeface="+mn-lt"/>
        <a:ea typeface="+mn-ea"/>
        <a:cs typeface="+mn-cs"/>
      </a:defRPr>
    </a:lvl8pPr>
    <a:lvl9pPr marL="3657326"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0937"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3E6FCE-03C6-4E4F-9A41-78D6A729A9E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3E6FCE-03C6-4E4F-9A41-78D6A729A9EF}"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1828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1" y="3228536"/>
            <a:ext cx="7854696" cy="1752600"/>
          </a:xfrm>
        </p:spPr>
        <p:txBody>
          <a:bodyPr lIns="0" rIns="18286"/>
          <a:lstStyle>
            <a:lvl1pPr marL="0" marR="45717" indent="0" algn="r">
              <a:buNone/>
              <a:defRPr>
                <a:solidFill>
                  <a:schemeClr val="tx1"/>
                </a:solidFill>
              </a:defRPr>
            </a:lvl1pPr>
            <a:lvl2pPr marL="457166" indent="0" algn="ctr">
              <a:buNone/>
            </a:lvl2pPr>
            <a:lvl3pPr marL="914331" indent="0" algn="ctr">
              <a:buNone/>
            </a:lvl3pPr>
            <a:lvl4pPr marL="1371497" indent="0" algn="ctr">
              <a:buNone/>
            </a:lvl4pPr>
            <a:lvl5pPr marL="1828663" indent="0" algn="ctr">
              <a:buNone/>
            </a:lvl5pPr>
            <a:lvl6pPr marL="2285829" indent="0" algn="ctr">
              <a:buNone/>
            </a:lvl6pPr>
            <a:lvl7pPr marL="2742994" indent="0" algn="ctr">
              <a:buNone/>
            </a:lvl7pPr>
            <a:lvl8pPr marL="3200160" indent="0" algn="ctr">
              <a:buNone/>
            </a:lvl8pPr>
            <a:lvl9pPr marL="365732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BFFAD5-9D03-44F0-8C3C-BB7201EEE8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10"/>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10"/>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8"/>
            <a:ext cx="7772400" cy="1509712"/>
          </a:xfrm>
        </p:spPr>
        <p:txBody>
          <a:bodyPr lIns="45717" rIns="45717"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FAD5-9D03-44F0-8C3C-BB7201EEE8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17"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3" y="1855248"/>
            <a:ext cx="4040188" cy="659352"/>
          </a:xfrm>
        </p:spPr>
        <p:txBody>
          <a:bodyPr lIns="45717" tIns="0" rIns="45717"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1" y="1859761"/>
            <a:ext cx="4041775" cy="654843"/>
          </a:xfrm>
        </p:spPr>
        <p:txBody>
          <a:bodyPr lIns="45717" tIns="0" rIns="45717"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3" y="2514604"/>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1" y="2514604"/>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1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6" rIns="18286"/>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7"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FFAD5-9D03-44F0-8C3C-BB7201EEE8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33" tIns="45717" rIns="91433" bIns="45717" rtlCol="0" anchor="ctr"/>
          <a:lstStyle/>
          <a:p>
            <a:pPr algn="ctr" eaLnBrk="1" latinLnBrk="0" hangingPunct="1"/>
            <a:endParaRPr kumimoji="0" lang="en-US"/>
          </a:p>
        </p:txBody>
      </p:sp>
      <p:sp>
        <p:nvSpPr>
          <p:cNvPr id="12" name="Right Triangle 11"/>
          <p:cNvSpPr/>
          <p:nvPr/>
        </p:nvSpPr>
        <p:spPr>
          <a:xfrm rot="420000" flipV="1">
            <a:off x="8004136"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33" tIns="45717" rIns="91433" bIns="45717" rtlCol="0" anchor="ctr"/>
          <a:lstStyle/>
          <a:p>
            <a:pPr algn="ctr" eaLnBrk="1" latinLnBrk="0" hangingPunct="1"/>
            <a:endParaRPr kumimoji="0" lang="en-US"/>
          </a:p>
        </p:txBody>
      </p:sp>
      <p:sp>
        <p:nvSpPr>
          <p:cNvPr id="2" name="Title 1"/>
          <p:cNvSpPr>
            <a:spLocks noGrp="1"/>
          </p:cNvSpPr>
          <p:nvPr>
            <p:ph type="title"/>
          </p:nvPr>
        </p:nvSpPr>
        <p:spPr>
          <a:xfrm>
            <a:off x="609601" y="1177004"/>
            <a:ext cx="2212848" cy="1582621"/>
          </a:xfrm>
        </p:spPr>
        <p:txBody>
          <a:bodyPr vert="horz" lIns="45717" tIns="45717" rIns="45717" bIns="45717"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3" rIns="45717" bIns="45717"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ED6B59-BFC3-4B5E-A30A-D18BE6B638F3}" type="datetimeFigureOut">
              <a:rPr lang="en-US" smtClean="0"/>
              <a:pPr/>
              <a:t>05/07/2018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9"/>
            <a:ext cx="609600" cy="365125"/>
          </a:xfrm>
        </p:spPr>
        <p:txBody>
          <a:bodyPr/>
          <a:lstStyle/>
          <a:p>
            <a:fld id="{B8BFFAD5-9D03-44F0-8C3C-BB7201EEE8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7"/>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3" tIns="45717" rIns="91433" bIns="45717"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3" y="621983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3" tIns="45717" rIns="91433" bIns="45717"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2"/>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3" tIns="45717" rIns="91433" bIns="45717"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3" y="-714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3" tIns="45717" rIns="91433" bIns="45717"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17"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433" tIns="45717" rIns="91433" bIns="4571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9"/>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ED6B59-BFC3-4B5E-A30A-D18BE6B638F3}" type="datetimeFigureOut">
              <a:rPr lang="en-US" smtClean="0"/>
              <a:pPr/>
              <a:t>05/07/2018</a:t>
            </a:fld>
            <a:endParaRPr lang="en-US"/>
          </a:p>
        </p:txBody>
      </p:sp>
      <p:sp>
        <p:nvSpPr>
          <p:cNvPr id="22" name="Footer Placeholder 21"/>
          <p:cNvSpPr>
            <a:spLocks noGrp="1"/>
          </p:cNvSpPr>
          <p:nvPr>
            <p:ph type="ftr" sz="quarter" idx="3"/>
          </p:nvPr>
        </p:nvSpPr>
        <p:spPr>
          <a:xfrm>
            <a:off x="2667000" y="6356359"/>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9"/>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BFFAD5-9D03-44F0-8C3C-BB7201EEE8C1}" type="slidenum">
              <a:rPr lang="en-US" smtClean="0"/>
              <a:pPr/>
              <a:t>‹#›</a:t>
            </a:fld>
            <a:endParaRPr lang="en-US"/>
          </a:p>
        </p:txBody>
      </p:sp>
      <p:grpSp>
        <p:nvGrpSpPr>
          <p:cNvPr id="2" name="Group 1"/>
          <p:cNvGrpSpPr/>
          <p:nvPr/>
        </p:nvGrpSpPr>
        <p:grpSpPr>
          <a:xfrm>
            <a:off x="-19014"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299" indent="-274299"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32" indent="-246869"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331" indent="-246869"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631" indent="-210296"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930" indent="-210296"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230" indent="-210296"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96" indent="-182866"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95" indent="-182866"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95" indent="-182866"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6" algn="l" rtl="0" eaLnBrk="1" latinLnBrk="0" hangingPunct="1">
        <a:defRPr kumimoji="0" kern="1200">
          <a:solidFill>
            <a:schemeClr val="tx1"/>
          </a:solidFill>
          <a:latin typeface="+mn-lt"/>
          <a:ea typeface="+mn-ea"/>
          <a:cs typeface="+mn-cs"/>
        </a:defRPr>
      </a:lvl2pPr>
      <a:lvl3pPr marL="914331" algn="l" rtl="0" eaLnBrk="1" latinLnBrk="0" hangingPunct="1">
        <a:defRPr kumimoji="0" kern="1200">
          <a:solidFill>
            <a:schemeClr val="tx1"/>
          </a:solidFill>
          <a:latin typeface="+mn-lt"/>
          <a:ea typeface="+mn-ea"/>
          <a:cs typeface="+mn-cs"/>
        </a:defRPr>
      </a:lvl3pPr>
      <a:lvl4pPr marL="1371497" algn="l" rtl="0" eaLnBrk="1" latinLnBrk="0" hangingPunct="1">
        <a:defRPr kumimoji="0" kern="1200">
          <a:solidFill>
            <a:schemeClr val="tx1"/>
          </a:solidFill>
          <a:latin typeface="+mn-lt"/>
          <a:ea typeface="+mn-ea"/>
          <a:cs typeface="+mn-cs"/>
        </a:defRPr>
      </a:lvl4pPr>
      <a:lvl5pPr marL="1828663" algn="l" rtl="0" eaLnBrk="1" latinLnBrk="0" hangingPunct="1">
        <a:defRPr kumimoji="0" kern="1200">
          <a:solidFill>
            <a:schemeClr val="tx1"/>
          </a:solidFill>
          <a:latin typeface="+mn-lt"/>
          <a:ea typeface="+mn-ea"/>
          <a:cs typeface="+mn-cs"/>
        </a:defRPr>
      </a:lvl5pPr>
      <a:lvl6pPr marL="2285829" algn="l" rtl="0" eaLnBrk="1" latinLnBrk="0" hangingPunct="1">
        <a:defRPr kumimoji="0" kern="1200">
          <a:solidFill>
            <a:schemeClr val="tx1"/>
          </a:solidFill>
          <a:latin typeface="+mn-lt"/>
          <a:ea typeface="+mn-ea"/>
          <a:cs typeface="+mn-cs"/>
        </a:defRPr>
      </a:lvl6pPr>
      <a:lvl7pPr marL="2742994" algn="l" rtl="0" eaLnBrk="1" latinLnBrk="0" hangingPunct="1">
        <a:defRPr kumimoji="0" kern="1200">
          <a:solidFill>
            <a:schemeClr val="tx1"/>
          </a:solidFill>
          <a:latin typeface="+mn-lt"/>
          <a:ea typeface="+mn-ea"/>
          <a:cs typeface="+mn-cs"/>
        </a:defRPr>
      </a:lvl7pPr>
      <a:lvl8pPr marL="3200160" algn="l" rtl="0" eaLnBrk="1" latinLnBrk="0" hangingPunct="1">
        <a:defRPr kumimoji="0" kern="1200">
          <a:solidFill>
            <a:schemeClr val="tx1"/>
          </a:solidFill>
          <a:latin typeface="+mn-lt"/>
          <a:ea typeface="+mn-ea"/>
          <a:cs typeface="+mn-cs"/>
        </a:defRPr>
      </a:lvl8pPr>
      <a:lvl9pPr marL="365732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egistrar@csvtu.ac.in" TargetMode="External"/><Relationship Id="rId2" Type="http://schemas.openxmlformats.org/officeDocument/2006/relationships/hyperlink" Target="http://www.csvtu.ac.in/" TargetMode="Externa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registrar@csvtu.ac.in" TargetMode="External"/><Relationship Id="rId2" Type="http://schemas.openxmlformats.org/officeDocument/2006/relationships/hyperlink" Target="http://www.csvtu.ac.in/"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800600"/>
            <a:ext cx="7315200" cy="1676400"/>
          </a:xfrm>
        </p:spPr>
        <p:txBody>
          <a:bodyPr anchor="t">
            <a:normAutofit fontScale="90000"/>
          </a:bodyPr>
          <a:lstStyle/>
          <a:p>
            <a:pPr algn="ctr"/>
            <a:r>
              <a:rPr lang="en-US" sz="2700" dirty="0" smtClean="0">
                <a:solidFill>
                  <a:srgbClr val="7030A0"/>
                </a:solidFill>
              </a:rPr>
              <a:t>Chhattisgarh Swami Vivekanand Technical University, Bhilai (C.G.)</a:t>
            </a:r>
            <a:r>
              <a:rPr lang="en-US" sz="3100" dirty="0" smtClean="0">
                <a:solidFill>
                  <a:srgbClr val="7030A0"/>
                </a:solidFill>
              </a:rPr>
              <a:t/>
            </a:r>
            <a:br>
              <a:rPr lang="en-US" sz="3100" dirty="0" smtClean="0">
                <a:solidFill>
                  <a:srgbClr val="7030A0"/>
                </a:solidFill>
              </a:rPr>
            </a:br>
            <a:r>
              <a:rPr lang="en-US" sz="2000" dirty="0" smtClean="0">
                <a:solidFill>
                  <a:srgbClr val="7030A0"/>
                </a:solidFill>
              </a:rPr>
              <a:t>                                                              </a:t>
            </a:r>
            <a:br>
              <a:rPr lang="en-US" sz="2000" dirty="0" smtClean="0">
                <a:solidFill>
                  <a:srgbClr val="7030A0"/>
                </a:solidFill>
              </a:rPr>
            </a:br>
            <a:r>
              <a:rPr lang="en-US" sz="2000" dirty="0" smtClean="0">
                <a:solidFill>
                  <a:srgbClr val="7030A0"/>
                </a:solidFill>
              </a:rPr>
              <a:t>                                                                 Ph.D. Programme</a:t>
            </a:r>
            <a:br>
              <a:rPr lang="en-US" sz="2000" dirty="0" smtClean="0">
                <a:solidFill>
                  <a:srgbClr val="7030A0"/>
                </a:solidFill>
              </a:rPr>
            </a:br>
            <a:r>
              <a:rPr lang="en-US" sz="2000" dirty="0" smtClean="0">
                <a:solidFill>
                  <a:srgbClr val="7030A0"/>
                </a:solidFill>
              </a:rPr>
              <a:t>                                                                        Rules and Regulations </a:t>
            </a:r>
            <a:r>
              <a:rPr lang="en-US" sz="2000" dirty="0" smtClean="0"/>
              <a:t/>
            </a:r>
            <a:br>
              <a:rPr lang="en-US" sz="2000" dirty="0" smtClean="0"/>
            </a:br>
            <a:r>
              <a:rPr lang="en-US" sz="2500" dirty="0" smtClean="0"/>
              <a:t/>
            </a:r>
            <a:br>
              <a:rPr lang="en-US" sz="2500" dirty="0" smtClean="0"/>
            </a:br>
            <a:endParaRPr lang="en-US" sz="2500" b="0" dirty="0"/>
          </a:p>
        </p:txBody>
      </p:sp>
      <p:pic>
        <p:nvPicPr>
          <p:cNvPr id="4" name="Picture 3" descr="G:\csvtu image new.jpg"/>
          <p:cNvPicPr/>
          <p:nvPr/>
        </p:nvPicPr>
        <p:blipFill>
          <a:blip r:embed="rId4" cstate="print"/>
          <a:srcRect/>
          <a:stretch>
            <a:fillRect/>
          </a:stretch>
        </p:blipFill>
        <p:spPr bwMode="auto">
          <a:xfrm>
            <a:off x="0" y="914400"/>
            <a:ext cx="9144000" cy="3581400"/>
          </a:xfrm>
          <a:prstGeom prst="rect">
            <a:avLst/>
          </a:prstGeom>
          <a:noFill/>
          <a:ln w="9525">
            <a:noFill/>
            <a:miter lim="800000"/>
            <a:headEnd/>
            <a:tailEnd/>
          </a:ln>
        </p:spPr>
      </p:pic>
      <p:sp>
        <p:nvSpPr>
          <p:cNvPr id="13314" name="Rectangle 2"/>
          <p:cNvSpPr>
            <a:spLocks noChangeArrowheads="1"/>
          </p:cNvSpPr>
          <p:nvPr/>
        </p:nvSpPr>
        <p:spPr bwMode="auto">
          <a:xfrm>
            <a:off x="4" y="0"/>
            <a:ext cx="184716" cy="369326"/>
          </a:xfrm>
          <a:prstGeom prst="rect">
            <a:avLst/>
          </a:prstGeom>
          <a:noFill/>
          <a:ln w="9525">
            <a:noFill/>
            <a:miter lim="800000"/>
            <a:headEnd/>
            <a:tailEnd/>
          </a:ln>
          <a:effectLst/>
        </p:spPr>
        <p:txBody>
          <a:bodyPr vert="horz" wrap="none" lIns="91433" tIns="45717" rIns="91433" bIns="45717" numCol="1" anchor="ctr" anchorCtr="0" compatLnSpc="1">
            <a:prstTxWarp prst="textNoShape">
              <a:avLst/>
            </a:prstTxWarp>
            <a:spAutoFit/>
          </a:bodyPr>
          <a:lstStyle/>
          <a:p>
            <a:endParaRPr lang="en-US" dirty="0"/>
          </a:p>
        </p:txBody>
      </p:sp>
      <p:graphicFrame>
        <p:nvGraphicFramePr>
          <p:cNvPr id="13313" name="Object 1"/>
          <p:cNvGraphicFramePr>
            <a:graphicFrameLocks noChangeAspect="1"/>
          </p:cNvGraphicFramePr>
          <p:nvPr/>
        </p:nvGraphicFramePr>
        <p:xfrm>
          <a:off x="152400" y="4876800"/>
          <a:ext cx="1600200" cy="1524000"/>
        </p:xfrm>
        <a:graphic>
          <a:graphicData uri="http://schemas.openxmlformats.org/presentationml/2006/ole">
            <p:oleObj spid="_x0000_s13313" name="Bitmap Image" r:id="rId5" imgW="5361905" imgH="5638095" progId="PBrush">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2438400"/>
            <a:ext cx="9144000" cy="1754320"/>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tabLst>
                <a:tab pos="171438" algn="l"/>
                <a:tab pos="400020" algn="l"/>
              </a:tabLst>
            </a:pPr>
            <a:r>
              <a:rPr lang="en-US" sz="1200" b="1" dirty="0" smtClean="0">
                <a:latin typeface="Arial" pitchFamily="34" charset="0"/>
                <a:ea typeface="Times New Roman" pitchFamily="18" charset="0"/>
                <a:cs typeface="Arial" pitchFamily="34" charset="0"/>
              </a:rPr>
              <a:t>15.	Whether any disciplinary action has been taken against you? If so, state reasons, the punishment awarded and reference of authority awarding the punishment </a:t>
            </a: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r>
              <a:rPr lang="en-US" sz="1200" dirty="0" smtClean="0">
                <a:latin typeface="Arial" pitchFamily="34" charset="0"/>
                <a:ea typeface="Times New Roman" pitchFamily="18" charset="0"/>
                <a:cs typeface="Arial" pitchFamily="34" charset="0"/>
              </a:rPr>
              <a:t>…………………………………………………………………………………………………………………</a:t>
            </a: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r>
              <a:rPr lang="en-US" sz="1200" dirty="0" smtClean="0">
                <a:latin typeface="Arial" pitchFamily="34" charset="0"/>
                <a:ea typeface="Times New Roman" pitchFamily="18" charset="0"/>
                <a:cs typeface="Arial" pitchFamily="34" charset="0"/>
              </a:rPr>
              <a:t>………………………………………………………………………………………………………………….</a:t>
            </a:r>
          </a:p>
          <a:p>
            <a:pPr eaLnBrk="0" fontAlgn="base" hangingPunct="0">
              <a:spcBef>
                <a:spcPct val="0"/>
              </a:spcBef>
              <a:spcAft>
                <a:spcPct val="0"/>
              </a:spcAft>
              <a:tabLst>
                <a:tab pos="171438" algn="l"/>
                <a:tab pos="400020" algn="l"/>
              </a:tabLst>
            </a:pP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r>
              <a:rPr lang="en-US" sz="1200" b="1" dirty="0" smtClean="0">
                <a:latin typeface="Arial" pitchFamily="34" charset="0"/>
                <a:ea typeface="Times New Roman" pitchFamily="18" charset="0"/>
                <a:cs typeface="Arial" pitchFamily="34" charset="0"/>
              </a:rPr>
              <a:t>16.	Details of Demand Draft / E-payment (Online)</a:t>
            </a: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r>
              <a:rPr lang="en-US" sz="1200" dirty="0" smtClean="0">
                <a:latin typeface="Arial" pitchFamily="34" charset="0"/>
                <a:ea typeface="Times New Roman" pitchFamily="18" charset="0"/>
                <a:cs typeface="Arial" pitchFamily="34" charset="0"/>
              </a:rPr>
              <a:t> a)  Amount Rs. ____________ DD. No. _______________   Date ____________________</a:t>
            </a: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r>
              <a:rPr lang="en-US" sz="1200" dirty="0" smtClean="0">
                <a:latin typeface="Arial" pitchFamily="34" charset="0"/>
                <a:ea typeface="Times New Roman" pitchFamily="18" charset="0"/>
                <a:cs typeface="Arial" pitchFamily="34" charset="0"/>
              </a:rPr>
              <a:t> b) Issued by (Bank Name &amp; Branch) ____________________________________________</a:t>
            </a: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endParaRPr lang="en-US" sz="1200" dirty="0" smtClean="0">
              <a:latin typeface="Arial" pitchFamily="34" charset="0"/>
              <a:cs typeface="Arial" pitchFamily="34" charset="0"/>
            </a:endParaRPr>
          </a:p>
        </p:txBody>
      </p:sp>
      <p:sp>
        <p:nvSpPr>
          <p:cNvPr id="39939" name="Rectangle 3"/>
          <p:cNvSpPr>
            <a:spLocks noChangeArrowheads="1"/>
          </p:cNvSpPr>
          <p:nvPr/>
        </p:nvSpPr>
        <p:spPr bwMode="auto">
          <a:xfrm>
            <a:off x="0" y="3962400"/>
            <a:ext cx="9144000" cy="1200323"/>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tabLst>
                <a:tab pos="171438" algn="l"/>
                <a:tab pos="400020" algn="l"/>
              </a:tabLst>
            </a:pPr>
            <a:r>
              <a:rPr lang="en-US" sz="1200" dirty="0" smtClean="0">
                <a:latin typeface="Arial" pitchFamily="34" charset="0"/>
                <a:ea typeface="Times New Roman" pitchFamily="18" charset="0"/>
                <a:cs typeface="Arial" pitchFamily="34" charset="0"/>
              </a:rPr>
              <a:t> c)	E-payment no. and Date </a:t>
            </a:r>
          </a:p>
          <a:p>
            <a:pPr fontAlgn="base">
              <a:spcBef>
                <a:spcPct val="0"/>
              </a:spcBef>
              <a:spcAft>
                <a:spcPct val="0"/>
              </a:spcAft>
              <a:tabLst>
                <a:tab pos="171438" algn="l"/>
                <a:tab pos="400020" algn="l"/>
              </a:tabLst>
            </a:pP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r>
              <a:rPr lang="en-GB" sz="1200" b="1" dirty="0" smtClean="0">
                <a:latin typeface="Arial" pitchFamily="34" charset="0"/>
                <a:ea typeface="Times New Roman" pitchFamily="18" charset="0"/>
                <a:cs typeface="Arial" pitchFamily="34" charset="0"/>
              </a:rPr>
              <a:t>Note: </a:t>
            </a:r>
            <a:r>
              <a:rPr lang="en-GB" sz="1200" dirty="0" smtClean="0">
                <a:latin typeface="Arial" pitchFamily="34" charset="0"/>
                <a:ea typeface="Times New Roman" pitchFamily="18" charset="0"/>
                <a:cs typeface="Arial" pitchFamily="34" charset="0"/>
              </a:rPr>
              <a:t>The application fee of </a:t>
            </a:r>
            <a:r>
              <a:rPr lang="en-GB" sz="1200" b="1" dirty="0" smtClean="0">
                <a:latin typeface="Arial" pitchFamily="34" charset="0"/>
                <a:ea typeface="Times New Roman" pitchFamily="18" charset="0"/>
                <a:cs typeface="Arial" pitchFamily="34" charset="0"/>
              </a:rPr>
              <a:t>Rs. 1000/-</a:t>
            </a:r>
            <a:r>
              <a:rPr lang="en-GB" sz="1200" dirty="0" smtClean="0">
                <a:latin typeface="Arial" pitchFamily="34" charset="0"/>
                <a:ea typeface="Times New Roman" pitchFamily="18" charset="0"/>
                <a:cs typeface="Arial" pitchFamily="34" charset="0"/>
              </a:rPr>
              <a:t> must be paid through demand draft in favour of </a:t>
            </a:r>
            <a:r>
              <a:rPr lang="en-GB" sz="1200" b="1" i="1" dirty="0" smtClean="0">
                <a:latin typeface="Arial" pitchFamily="34" charset="0"/>
                <a:ea typeface="Times New Roman" pitchFamily="18" charset="0"/>
                <a:cs typeface="Arial" pitchFamily="34" charset="0"/>
              </a:rPr>
              <a:t>Registrar,</a:t>
            </a:r>
            <a:r>
              <a:rPr lang="en-GB" sz="1200" dirty="0" smtClean="0">
                <a:latin typeface="Arial" pitchFamily="34" charset="0"/>
                <a:ea typeface="Times New Roman" pitchFamily="18" charset="0"/>
                <a:cs typeface="Arial" pitchFamily="34" charset="0"/>
              </a:rPr>
              <a:t> </a:t>
            </a:r>
            <a:r>
              <a:rPr lang="en-GB" sz="1200" b="1" i="1" dirty="0" smtClean="0">
                <a:latin typeface="Arial" pitchFamily="34" charset="0"/>
                <a:ea typeface="Times New Roman" pitchFamily="18" charset="0"/>
                <a:cs typeface="Arial" pitchFamily="34" charset="0"/>
              </a:rPr>
              <a:t>Chhattisgarh Swami Vivekanand Technical University, Bhilai from any nationalized bank or online fee collection mode of CSVTU website. Prefer online submission system of the University.</a:t>
            </a:r>
            <a:endParaRPr lang="en-US" sz="1200" dirty="0" smtClean="0">
              <a:latin typeface="Arial" pitchFamily="34" charset="0"/>
              <a:cs typeface="Arial" pitchFamily="34" charset="0"/>
            </a:endParaRPr>
          </a:p>
          <a:p>
            <a:pPr eaLnBrk="0" fontAlgn="base" hangingPunct="0">
              <a:spcBef>
                <a:spcPct val="0"/>
              </a:spcBef>
              <a:spcAft>
                <a:spcPct val="0"/>
              </a:spcAft>
              <a:tabLst>
                <a:tab pos="171438" algn="l"/>
                <a:tab pos="400020" algn="l"/>
              </a:tabLst>
            </a:pPr>
            <a:endParaRPr lang="en-US" sz="1200" dirty="0" smtClean="0">
              <a:latin typeface="Arial" pitchFamily="34" charset="0"/>
              <a:cs typeface="Arial" pitchFamily="34" charset="0"/>
            </a:endParaRPr>
          </a:p>
        </p:txBody>
      </p:sp>
      <p:pic>
        <p:nvPicPr>
          <p:cNvPr id="12"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581400" y="1066800"/>
            <a:ext cx="1524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0" y="2057400"/>
            <a:ext cx="91440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Discipline: Mechanical Engineering</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 II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DESIGN STREAM</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ADVANCED MECHANICS OF SOLIDS</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-Introduction to Three Dimensional Theory of Elasticity Plane stress and Plane strain problems, Differential Equations of equilibrium, strain-displacement relations in Cartesian and polar co-ordinates, Boundary conditions, Shear center, Torsion.</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ADVANCED THEORY OF MECHANISMS</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Kinematics: Review of determination of velocity and acceleration of points and links in mechanisms- Analytical and graphical methods, Synthesis of Mechanisms, Analysis of Cams: Basic curves, pressure, angle-Cam size determination-Cam profile determination-Analytical and graphical. Static and Dynamic Force Analysis: Forces, Couples. Conditions of equilibrium- Free body diagram. Analysis of 4-bar linkage, slider crank mechanisms,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VIBRATION</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Introduction, Fundamentals of system modeling, Free Vibration, Forced Vibration, Transient Vibration, Two Degree of Freedom Systems, Multi Degree of Freedom System. Dynamic balancing and alignment of machinery: Dynamic Balancing of Rotors, Field Balancing in one Plane, two Planes, and in several Planes.</a:t>
            </a:r>
            <a:endPar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TRIBOLOGY</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Friction: Types of friction - dry-boundary and fluid-laws of friction and friction theories Variables in friction, theories of wear - stages of wear, Lubrication: Role of </a:t>
            </a:r>
            <a:endParaRPr kumimoji="0" lang="en-US" sz="1300" b="0" i="0"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3810000" y="9144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152400" y="1143000"/>
            <a:ext cx="8763000" cy="495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lubrication Lubricants, Hydrodynamic bearings, Hydrostatic bearings, rolling element bearings.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DESIGN ENGINEERING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Design Fundamentals, , Design considerations – material selection, functional design, cost analysis. Fatigue considerations in design - fatigue in materials – fracture mechanics approach to fatigue – theories of fracture, Introduction to reliability in design – reliability function, failure data analysis, failure distribution functions, MTTF/MTBF, hazard rate and models, methods of improving reliability, reliability testing.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OPTIMIZATION TECHNIQUES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to Optimization, Formulation and Solution methodologies, Single variable optimization, Multivariable optimization with no constraints, with equality constraints and with inequality constraints. Kuhn-Tucker conditions, Lagrange multiplier method. Introduction to integer programming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Gomory’s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cutting plane method, branch and bound method.</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FINITE ELEMENT METHOD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Basic concepts of FEM – a general procedure for finite element analysis, Truss structures: The direct stiffness method, Flexure - elements – elementary beam theory, flexure element, flexure element stiffness matrix and element load vector, Interpolation function for general element formation, one dimensional elements, triangular elements, rectangular elements, three dimensional elements.</a:t>
            </a: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B: THERMAL STREAM</a:t>
            </a: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ADVANCED THERMODYNAMICS: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Reversible work - availability - irreversibility and second – law efficiency for a closed system and steady – state control volume. Availability analysis of simple cycles. Thermodynamic potentials. Different equations of state – fugacity – compressibility - principle of corresponding States - fugacity coefficient,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Thermochemistry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First law analysis of reacting systems - Adiabatic flame temperature – entropy change of reacting systems.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ADVANCED ENGINEERING FLUID MECHANICS: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Three dimensional continuity equation - differential and integral forms – equations of motion momentum and energy and their engineering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applications.Rotational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irrorational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flows, Laminar and turbulent Flow, Boundary Layer.</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1143000"/>
            <a:ext cx="9144000"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ADVANCED HEAT TRANSFER :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One dimensional energy equations and boundary condition - three-dimensional heat conduction equations . radiation in gases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vapour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Momentum and energy equations - turbulent boundary layer heat transfer, heat exchanger , NTU approach</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REFRIGERATION &amp; AIR CONDITIONING SYSTEM DESIGN: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Estimation of Solar Radiation : Introduction to cooling and heating load calculations, Solar radiation, Solar geometry ,Selection of Air Conditioning Systems: Introduction to thermal distribution systems and their functions, Selection criteria for air conditioning systems, Classification of air conditioning systems.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Design of Air Conditioning ducts.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COMPUTATIONAL FLUID DYNAMICS HEAT TRANSFER: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Conservation equation mass momentum and energy equations convective forms of the equations and general description. Numerical grid generation basic ideas transformation and mapping. Solution of finite difference equations iterative methods matrix inversion methods ADI method operator splitting fast Fourier transform applications.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 PRODUCTION STREAM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THEORY OF METAL CUTTING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Mechanics of Metal Cutting, Tool Life and Tool Wear, Single Point Cutting Tool, Multipoint Cutting Tool, Grinding, Cutting Temperature, Cutting tool materials Cutting fluids.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ADVANCED MANUFACTURING PROCESSES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Non-Traditional Machining.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ADVANCED METAL FORMING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Fundamentals of Metal Forming, Rolling of metals, theories of cold and hot rolling, defects in rolling, Forging, forging defects, Extrusion Analysis of Extrusion process, defects in extrusion, Drawing, Sheet Metal forming.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ADVANCED CASTING AND WELDING TECHNOLOGIES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Laser Beam Welding, Friction Stir Welding, Electron Beam Welding, Ultrasonic Welding, Investment casting, shell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moulding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squeeze casting, vacuum casting, counter-gravity flow-pressure casting, directional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monocrystal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solidification, squeeze casting, semisolid metal casting,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rheocasting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ADVANCED CAD: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To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Cad,Geometric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Modelling:Synthetic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Curves, Surface Modeling, Synthetic Surface, Advanced Surfaces, Transformations, 3-D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Modelling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Design Applications.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1143000"/>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239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COMPUTER AIDED MANUFACTURING: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Compute-Aided Programming, Automatic Tool Path generation, Tooling for CNC Machines- Interchangeable tooling system, Adaptive control of machining processes like turning, grinding.</a:t>
            </a:r>
          </a:p>
          <a:p>
            <a:pPr marL="0" marR="0" lvl="0" indent="0" algn="l" defTabSz="914400" rtl="0" eaLnBrk="1" fontAlgn="base" latinLnBrk="0" hangingPunct="1">
              <a:lnSpc>
                <a:spcPct val="100000"/>
              </a:lnSpc>
              <a:spcBef>
                <a:spcPct val="0"/>
              </a:spcBef>
              <a:spcAft>
                <a:spcPct val="0"/>
              </a:spcAft>
              <a:buClrTx/>
              <a:buSzTx/>
              <a:buFontTx/>
              <a:buNone/>
              <a:tabLst>
                <a:tab pos="1123950"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QUALITY ENGINEERING IN MANUFACTURING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Quality Value and Engineering, Tolerance Design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Tolerancing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Analysis of Variance (ANOVA), Orthogonal Arrays, ISO-9000 Quality System.</a:t>
            </a: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OPERATION RESEARCH</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Linear programming, simplex method, transportation and assignment models PERT and CPM.</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FINITE ELEMENT TECHNIQUES: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to Finite Element Method ,Stress and Equilibrium. Boundary conditions. Strain-Displacement relations. Stress-strain relations.</a:t>
            </a: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1239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3950" algn="l"/>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0" y="1143000"/>
            <a:ext cx="91440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CHHATTISGARH SWAMI VIVEKANAND TECHNICAL UNIVERSITY, BHILAI</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Syllabus for Entrance Examination in Ph.D. Programme 2018</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Discipline:  Management</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Section - II</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Specialization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Times New Roman" pitchFamily="18" charset="0"/>
                <a:cs typeface="Times New Roman" pitchFamily="18" charset="0"/>
              </a:rPr>
              <a:t>A: </a:t>
            </a:r>
            <a:r>
              <a:rPr kumimoji="0" lang="en-US" sz="1300" b="1" i="0" u="none" strike="noStrike" cap="none" normalizeH="0" baseline="0" dirty="0" err="1" smtClean="0">
                <a:ln>
                  <a:noFill/>
                </a:ln>
                <a:solidFill>
                  <a:schemeClr val="tx1"/>
                </a:solidFill>
                <a:effectLst/>
                <a:latin typeface="+mj-lt"/>
                <a:ea typeface="Times New Roman" pitchFamily="18" charset="0"/>
                <a:cs typeface="Times New Roman" pitchFamily="18" charset="0"/>
              </a:rPr>
              <a:t>Behavioural</a:t>
            </a:r>
            <a:r>
              <a:rPr kumimoji="0" lang="en-US" sz="1300" b="1" i="0" u="none" strike="noStrike" cap="none" normalizeH="0" baseline="0" dirty="0" smtClean="0">
                <a:ln>
                  <a:noFill/>
                </a:ln>
                <a:solidFill>
                  <a:schemeClr val="tx1"/>
                </a:solidFill>
                <a:effectLst/>
                <a:latin typeface="+mj-lt"/>
                <a:ea typeface="Times New Roman" pitchFamily="18" charset="0"/>
                <a:cs typeface="Times New Roman" pitchFamily="18" charset="0"/>
              </a:rPr>
              <a:t> Science</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Understanding Organizational </a:t>
            </a:r>
            <a:r>
              <a:rPr kumimoji="0" lang="en-US" sz="1300" b="1" i="0" u="none" strike="noStrike" cap="none" normalizeH="0" baseline="0" dirty="0" err="1" smtClean="0">
                <a:ln>
                  <a:noFill/>
                </a:ln>
                <a:solidFill>
                  <a:srgbClr val="353535"/>
                </a:solidFill>
                <a:effectLst/>
                <a:latin typeface="+mj-lt"/>
                <a:ea typeface="Times New Roman" pitchFamily="18" charset="0"/>
                <a:cs typeface="Arial" pitchFamily="34" charset="0"/>
              </a:rPr>
              <a:t>Behaviour</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 </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Fundamental Concepts, Organizational processes, Organizational structure, Organizational Change and Innovation processes.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Effectiveness in organizations</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 Models of Organizational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Behaviour</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Systems theory and time dimension of effectiveness, Developing competencies, Limitations of Organizational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Behaviour</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Continuing challenges.</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Individual differences and work </a:t>
            </a:r>
            <a:r>
              <a:rPr kumimoji="0" lang="en-US" sz="1300" b="1" i="0" u="none" strike="noStrike" cap="none" normalizeH="0" baseline="0" dirty="0" err="1" smtClean="0">
                <a:ln>
                  <a:noFill/>
                </a:ln>
                <a:solidFill>
                  <a:srgbClr val="353535"/>
                </a:solidFill>
                <a:effectLst/>
                <a:latin typeface="+mj-lt"/>
                <a:ea typeface="Times New Roman" pitchFamily="18" charset="0"/>
                <a:cs typeface="Arial" pitchFamily="34" charset="0"/>
              </a:rPr>
              <a:t>behaviour</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 Why individual differences are important, The basis for understanding Work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Behaviour</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Individual differences influencing Work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Behaviour</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Personality </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Sources of personality differences, Personality structure, Personality and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Behaviour</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Measuring Personality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Attitudes</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 The nature of Employee Attitudes, Effects of Employee Attitudes, Studying Job satisfaction, Changing Employee Attitudes.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Perceptions, Attributions and Emotions </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The perceptual process ,Perceptual grouping, Impression management, Emotions, Emotional Intelligence</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Job Design, Work and Motivation</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 Job design and quality of work life, A conceptual model of job design, Job performance outcomes.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Evaluation, Feedback and Rewards </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Evaluation of Performance, Performance Evaluation feedback, Reinforcement theory A model of Individual rewards, Rewards Affect Organizational concerns, Innovative reward system.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Managing </a:t>
            </a:r>
            <a:r>
              <a:rPr kumimoji="0" lang="en-US" sz="1300" b="1" i="0" u="none" strike="noStrike" cap="none" normalizeH="0" baseline="0" dirty="0" err="1" smtClean="0">
                <a:ln>
                  <a:noFill/>
                </a:ln>
                <a:solidFill>
                  <a:srgbClr val="353535"/>
                </a:solidFill>
                <a:effectLst/>
                <a:latin typeface="+mj-lt"/>
                <a:ea typeface="Times New Roman" pitchFamily="18" charset="0"/>
                <a:cs typeface="Arial" pitchFamily="34" charset="0"/>
              </a:rPr>
              <a:t>misbehaviour</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 </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The emergence in Management of the study of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misbehaviour</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Selected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misbehaviours</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Stress and </a:t>
            </a:r>
            <a:r>
              <a:rPr kumimoji="0" lang="en-US" sz="1300" b="1" i="0" u="none" strike="noStrike" cap="none" normalizeH="0" baseline="0" dirty="0" err="1" smtClean="0">
                <a:ln>
                  <a:noFill/>
                </a:ln>
                <a:solidFill>
                  <a:srgbClr val="353535"/>
                </a:solidFill>
                <a:effectLst/>
                <a:latin typeface="+mj-lt"/>
                <a:ea typeface="Times New Roman" pitchFamily="18" charset="0"/>
                <a:cs typeface="Arial" pitchFamily="34" charset="0"/>
              </a:rPr>
              <a:t>Counselling</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 What is stress?, Stress model, Work stressors, Stress outcomes, Stress moderators, Stress prevention and management, Employee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counselling</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Types of </a:t>
            </a: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counselling</a:t>
            </a:r>
            <a:endParaRPr kumimoji="0" lang="en-US" sz="1300" b="1" i="0" u="none" strike="noStrike" cap="none" normalizeH="0" baseline="0" dirty="0" smtClean="0">
              <a:ln>
                <a:noFill/>
              </a:ln>
              <a:solidFill>
                <a:srgbClr val="353535"/>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353535"/>
                </a:solidFill>
                <a:effectLst/>
                <a:latin typeface="+mj-lt"/>
                <a:ea typeface="Calibri" pitchFamily="34" charset="0"/>
                <a:cs typeface="Times New Roman" pitchFamily="18" charset="0"/>
              </a:rPr>
              <a:t>Informal and Formal Groups </a:t>
            </a:r>
            <a:r>
              <a:rPr kumimoji="0" lang="en-US" sz="1300" b="0" i="0" u="none" strike="noStrike" cap="none" normalizeH="0" baseline="0" dirty="0" smtClean="0">
                <a:ln>
                  <a:noFill/>
                </a:ln>
                <a:solidFill>
                  <a:srgbClr val="353535"/>
                </a:solidFill>
                <a:effectLst/>
                <a:latin typeface="+mj-lt"/>
                <a:ea typeface="Calibri" pitchFamily="34" charset="0"/>
                <a:cs typeface="Times New Roman" pitchFamily="18" charset="0"/>
              </a:rPr>
              <a:t>- Group Dynamics, The nature of informal, Organizations, Formal groups. </a:t>
            </a:r>
            <a:r>
              <a:rPr kumimoji="0" lang="en-US" sz="1300" b="1" i="0" u="none" strike="noStrike" cap="none" normalizeH="0" baseline="0" dirty="0" smtClean="0">
                <a:ln>
                  <a:noFill/>
                </a:ln>
                <a:solidFill>
                  <a:srgbClr val="353535"/>
                </a:solidFill>
                <a:effectLst/>
                <a:latin typeface="+mj-lt"/>
                <a:ea typeface="Calibri" pitchFamily="34" charset="0"/>
                <a:cs typeface="Times New Roman" pitchFamily="18" charset="0"/>
              </a:rPr>
              <a:t>Teams and Team Building</a:t>
            </a:r>
            <a:r>
              <a:rPr kumimoji="0" lang="en-US" sz="1300" b="0" i="0" u="none" strike="noStrike" cap="none" normalizeH="0" baseline="0" dirty="0" smtClean="0">
                <a:ln>
                  <a:noFill/>
                </a:ln>
                <a:solidFill>
                  <a:srgbClr val="353535"/>
                </a:solidFill>
                <a:effectLst/>
                <a:latin typeface="+mj-lt"/>
                <a:ea typeface="Calibri" pitchFamily="34" charset="0"/>
                <a:cs typeface="Times New Roman" pitchFamily="18" charset="0"/>
              </a:rPr>
              <a:t> - Organizational context for teams, Teamwork, Team building. </a:t>
            </a:r>
            <a:r>
              <a:rPr kumimoji="0" lang="en-US" sz="1300" b="1" i="0" u="none" strike="noStrike" cap="none" normalizeH="0" baseline="0" dirty="0" smtClean="0">
                <a:ln>
                  <a:noFill/>
                </a:ln>
                <a:solidFill>
                  <a:srgbClr val="353535"/>
                </a:solidFill>
                <a:effectLst/>
                <a:latin typeface="+mj-lt"/>
                <a:ea typeface="Calibri" pitchFamily="34" charset="0"/>
                <a:cs typeface="Times New Roman" pitchFamily="18" charset="0"/>
              </a:rPr>
              <a:t>Managing Conflict and Negotiation</a:t>
            </a:r>
            <a:r>
              <a:rPr kumimoji="0" lang="en-US" sz="1300" b="0" i="0" u="none" strike="noStrike" cap="none" normalizeH="0" baseline="0" dirty="0" smtClean="0">
                <a:ln>
                  <a:noFill/>
                </a:ln>
                <a:solidFill>
                  <a:srgbClr val="353535"/>
                </a:solidFill>
                <a:effectLst/>
                <a:latin typeface="+mj-lt"/>
                <a:ea typeface="Calibri" pitchFamily="34" charset="0"/>
                <a:cs typeface="Times New Roman" pitchFamily="18" charset="0"/>
              </a:rPr>
              <a:t> - Conflict in Organizations, A contemporary perspective on intergroup conflict, What causes </a:t>
            </a:r>
            <a:endParaRPr kumimoji="0" lang="en-US" sz="1300" b="0" i="0" u="none"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381000" y="9906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990600"/>
            <a:ext cx="9144000"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466975" algn="l"/>
              </a:tabLst>
            </a:pPr>
            <a:r>
              <a:rPr kumimoji="0" lang="en-US" sz="1300" b="0" i="0" u="none" strike="noStrike" cap="none" normalizeH="0" baseline="0" dirty="0" err="1" smtClean="0">
                <a:ln>
                  <a:noFill/>
                </a:ln>
                <a:solidFill>
                  <a:srgbClr val="353535"/>
                </a:solidFill>
                <a:effectLst/>
                <a:latin typeface="+mj-lt"/>
                <a:ea typeface="Times New Roman" pitchFamily="18" charset="0"/>
                <a:cs typeface="Arial" pitchFamily="34" charset="0"/>
              </a:rPr>
              <a:t>ntergroup</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conflict,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Power and Politics</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 The concept of power, Sources of power, Interdepartmental power, Illusion of power, Political strategies and tactics, Ethics, power and politics, Using power to manage effectively. </a:t>
            </a:r>
            <a:r>
              <a:rPr kumimoji="0" lang="en-US" sz="1300" b="1" i="0" u="none" strike="noStrike" cap="none" normalizeH="0" baseline="0" dirty="0" smtClean="0">
                <a:ln>
                  <a:noFill/>
                </a:ln>
                <a:solidFill>
                  <a:srgbClr val="353535"/>
                </a:solidFill>
                <a:effectLst/>
                <a:latin typeface="+mj-lt"/>
                <a:ea typeface="Times New Roman" pitchFamily="18" charset="0"/>
                <a:cs typeface="Arial" pitchFamily="34" charset="0"/>
              </a:rPr>
              <a:t>Empowerment and Participation</a:t>
            </a:r>
            <a:r>
              <a:rPr kumimoji="0" lang="en-US" sz="1300" b="0" i="0" u="none" strike="noStrike" cap="none" normalizeH="0" baseline="0" dirty="0" smtClean="0">
                <a:ln>
                  <a:noFill/>
                </a:ln>
                <a:solidFill>
                  <a:srgbClr val="353535"/>
                </a:solidFill>
                <a:effectLst/>
                <a:latin typeface="+mj-lt"/>
                <a:ea typeface="Times New Roman" pitchFamily="18" charset="0"/>
                <a:cs typeface="Arial" pitchFamily="34" charset="0"/>
              </a:rPr>
              <a:t> - The nature of empowerment and participation, </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66975" algn="l"/>
              </a:tabLst>
            </a:pPr>
            <a:r>
              <a:rPr kumimoji="0" lang="en-US" sz="1300" b="1" i="0" u="none" strike="noStrike" cap="none" normalizeH="0" baseline="0" dirty="0" smtClean="0">
                <a:ln>
                  <a:noFill/>
                </a:ln>
                <a:solidFill>
                  <a:srgbClr val="353535"/>
                </a:solidFill>
                <a:effectLst/>
                <a:latin typeface="+mj-lt"/>
                <a:ea typeface="Times New Roman" pitchFamily="18" charset="0"/>
                <a:cs typeface="Mangal" pitchFamily="2"/>
              </a:rPr>
              <a:t>Communication</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 Communicating within organizations, Information richness, </a:t>
            </a:r>
            <a:r>
              <a:rPr kumimoji="0" lang="en-US" sz="1300" b="1" i="0" u="none" strike="noStrike" cap="none" normalizeH="0" baseline="0" dirty="0" smtClean="0">
                <a:ln>
                  <a:noFill/>
                </a:ln>
                <a:solidFill>
                  <a:srgbClr val="353535"/>
                </a:solidFill>
                <a:effectLst/>
                <a:latin typeface="+mj-lt"/>
                <a:ea typeface="Times New Roman" pitchFamily="18" charset="0"/>
                <a:cs typeface="Mangal" pitchFamily="2"/>
              </a:rPr>
              <a:t>Decision Making</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 Types of decisions, A Rational Decision-making Process, </a:t>
            </a:r>
            <a:r>
              <a:rPr kumimoji="0" lang="en-US" sz="1300" b="0" i="0" u="none" strike="noStrike" cap="none" normalizeH="0" baseline="0" dirty="0" err="1" smtClean="0">
                <a:ln>
                  <a:noFill/>
                </a:ln>
                <a:solidFill>
                  <a:srgbClr val="353535"/>
                </a:solidFill>
                <a:effectLst/>
                <a:latin typeface="+mj-lt"/>
                <a:ea typeface="Times New Roman" pitchFamily="18" charset="0"/>
                <a:cs typeface="Mangal" pitchFamily="2"/>
              </a:rPr>
              <a:t>Behavioural</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influences on decision making, Group decision making, Creativity on group decision making. </a:t>
            </a:r>
            <a:r>
              <a:rPr kumimoji="0" lang="en-US" sz="1300" b="1" i="0" u="none" strike="noStrike" cap="none" normalizeH="0" baseline="0" dirty="0" smtClean="0">
                <a:ln>
                  <a:noFill/>
                </a:ln>
                <a:solidFill>
                  <a:srgbClr val="353535"/>
                </a:solidFill>
                <a:effectLst/>
                <a:latin typeface="+mj-lt"/>
                <a:ea typeface="Times New Roman" pitchFamily="18" charset="0"/>
                <a:cs typeface="Mangal" pitchFamily="2"/>
              </a:rPr>
              <a:t>Leadership</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 What is leadership, Trait approaches, </a:t>
            </a:r>
            <a:r>
              <a:rPr kumimoji="0" lang="en-US" sz="1300" b="0" i="0" u="none" strike="noStrike" cap="none" normalizeH="0" baseline="0" dirty="0" err="1" smtClean="0">
                <a:ln>
                  <a:noFill/>
                </a:ln>
                <a:solidFill>
                  <a:srgbClr val="353535"/>
                </a:solidFill>
                <a:effectLst/>
                <a:latin typeface="+mj-lt"/>
                <a:ea typeface="Times New Roman" pitchFamily="18" charset="0"/>
                <a:cs typeface="Mangal" pitchFamily="2"/>
              </a:rPr>
              <a:t>Behavioural</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approaches, Situational approaches, Other perspectives, concepts and issues of leadership.</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66975" algn="l"/>
              </a:tabLst>
            </a:pPr>
            <a:r>
              <a:rPr kumimoji="0" lang="en-US" sz="1300" b="1" i="0" u="none" strike="noStrike" cap="none" normalizeH="0" baseline="0" dirty="0" smtClean="0">
                <a:ln>
                  <a:noFill/>
                </a:ln>
                <a:solidFill>
                  <a:srgbClr val="353535"/>
                </a:solidFill>
                <a:effectLst/>
                <a:latin typeface="+mj-lt"/>
                <a:ea typeface="Times New Roman" pitchFamily="18" charset="0"/>
                <a:cs typeface="Mangal" pitchFamily="2"/>
              </a:rPr>
              <a:t>Organizational Structure and Design </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Designing an organizational structure, Division of </a:t>
            </a:r>
            <a:r>
              <a:rPr kumimoji="0" lang="en-US" sz="1300" b="0" i="0" u="none" strike="noStrike" cap="none" normalizeH="0" baseline="0" dirty="0" err="1" smtClean="0">
                <a:ln>
                  <a:noFill/>
                </a:ln>
                <a:solidFill>
                  <a:srgbClr val="353535"/>
                </a:solidFill>
                <a:effectLst/>
                <a:latin typeface="+mj-lt"/>
                <a:ea typeface="Times New Roman" pitchFamily="18" charset="0"/>
                <a:cs typeface="Mangal" pitchFamily="2"/>
              </a:rPr>
              <a:t>labour</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Delegation of authority, Departmental biases, Span of </a:t>
            </a:r>
            <a:r>
              <a:rPr kumimoji="0" lang="en-US" sz="1300" b="0" i="0" u="none" strike="noStrike" cap="none" normalizeH="0" baseline="0" dirty="0" err="1" smtClean="0">
                <a:ln>
                  <a:noFill/>
                </a:ln>
                <a:solidFill>
                  <a:srgbClr val="353535"/>
                </a:solidFill>
                <a:effectLst/>
                <a:latin typeface="+mj-lt"/>
                <a:ea typeface="Times New Roman" pitchFamily="18" charset="0"/>
                <a:cs typeface="Mangal" pitchFamily="2"/>
              </a:rPr>
              <a:t>control.</a:t>
            </a:r>
            <a:r>
              <a:rPr kumimoji="0" lang="en-US" sz="1300" b="1" i="0" u="none" strike="noStrike" cap="none" normalizeH="0" baseline="0" dirty="0" err="1" smtClean="0">
                <a:ln>
                  <a:noFill/>
                </a:ln>
                <a:solidFill>
                  <a:srgbClr val="353535"/>
                </a:solidFill>
                <a:effectLst/>
                <a:latin typeface="+mj-lt"/>
                <a:ea typeface="Times New Roman" pitchFamily="18" charset="0"/>
                <a:cs typeface="Mangal" pitchFamily="2"/>
              </a:rPr>
              <a:t>Managing</a:t>
            </a:r>
            <a:r>
              <a:rPr kumimoji="0" lang="en-US" sz="1300" b="1" i="0" u="none" strike="noStrike" cap="none" normalizeH="0" baseline="0" dirty="0" smtClean="0">
                <a:ln>
                  <a:noFill/>
                </a:ln>
                <a:solidFill>
                  <a:srgbClr val="353535"/>
                </a:solidFill>
                <a:effectLst/>
                <a:latin typeface="+mj-lt"/>
                <a:ea typeface="Times New Roman" pitchFamily="18" charset="0"/>
                <a:cs typeface="Mangal" pitchFamily="2"/>
              </a:rPr>
              <a:t> Change and Innovation</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 Change at work, Resistance to change, Alternative change management approaches, Learning principles in change management, </a:t>
            </a:r>
            <a:r>
              <a:rPr kumimoji="0" lang="en-US" sz="1300" b="1" i="0" u="none" strike="noStrike" cap="none" normalizeH="0" baseline="0" dirty="0" smtClean="0">
                <a:ln>
                  <a:noFill/>
                </a:ln>
                <a:solidFill>
                  <a:srgbClr val="353535"/>
                </a:solidFill>
                <a:effectLst/>
                <a:latin typeface="+mj-lt"/>
                <a:ea typeface="Times New Roman" pitchFamily="18" charset="0"/>
                <a:cs typeface="Mangal" pitchFamily="2"/>
              </a:rPr>
              <a:t>Organizational </a:t>
            </a:r>
            <a:r>
              <a:rPr kumimoji="0" lang="en-US" sz="1300" b="1" i="0" u="none" strike="noStrike" cap="none" normalizeH="0" baseline="0" dirty="0" err="1" smtClean="0">
                <a:ln>
                  <a:noFill/>
                </a:ln>
                <a:solidFill>
                  <a:srgbClr val="353535"/>
                </a:solidFill>
                <a:effectLst/>
                <a:latin typeface="+mj-lt"/>
                <a:ea typeface="Times New Roman" pitchFamily="18" charset="0"/>
                <a:cs typeface="Mangal" pitchFamily="2"/>
              </a:rPr>
              <a:t>behaviour</a:t>
            </a:r>
            <a:r>
              <a:rPr kumimoji="0" lang="en-US" sz="1300" b="1" i="0" u="none" strike="noStrike" cap="none" normalizeH="0" baseline="0" dirty="0" smtClean="0">
                <a:ln>
                  <a:noFill/>
                </a:ln>
                <a:solidFill>
                  <a:srgbClr val="353535"/>
                </a:solidFill>
                <a:effectLst/>
                <a:latin typeface="+mj-lt"/>
                <a:ea typeface="Times New Roman" pitchFamily="18" charset="0"/>
                <a:cs typeface="Mangal" pitchFamily="2"/>
              </a:rPr>
              <a:t> across cultures</a:t>
            </a:r>
            <a:r>
              <a:rPr kumimoji="0" lang="en-US" sz="1300" b="0" i="0" u="none" strike="noStrike" cap="none" normalizeH="0" baseline="0" dirty="0" smtClean="0">
                <a:ln>
                  <a:noFill/>
                </a:ln>
                <a:solidFill>
                  <a:srgbClr val="353535"/>
                </a:solidFill>
                <a:effectLst/>
                <a:latin typeface="+mj-lt"/>
                <a:ea typeface="Times New Roman" pitchFamily="18" charset="0"/>
                <a:cs typeface="Mangal" pitchFamily="2"/>
              </a:rPr>
              <a:t> - Conditions affecting multinational operations, Managing International Workforce.</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66975" algn="l"/>
              </a:tabLst>
            </a:pPr>
            <a:r>
              <a:rPr kumimoji="0" lang="en-US" sz="1300" b="1" i="0" u="none" strike="noStrike" cap="none" normalizeH="0" baseline="0" dirty="0" smtClean="0">
                <a:ln>
                  <a:noFill/>
                </a:ln>
                <a:solidFill>
                  <a:schemeClr val="tx1"/>
                </a:solidFill>
                <a:effectLst/>
                <a:latin typeface="+mj-lt"/>
                <a:ea typeface="Times New Roman" pitchFamily="18" charset="0"/>
                <a:cs typeface="Times New Roman" pitchFamily="18" charset="0"/>
              </a:rPr>
              <a:t>B: Entrepreneurship</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66975" algn="l"/>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The Entrepreneurial Development Perspective: Concept of Entrepreneurship and Development, Conceptual models of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entrepreneurship.Role</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of Entrepreneur in Indian economy and developing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economies.Tiny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&amp; SME &amp; Its Contribution in the National Economy; Corporate Entrepreneurship</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66975" algn="l"/>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Entrepreneurial team – matching human resources needs and skills. Identifying business opportunities and planning for business service &amp; production. Business promotion – process – stages – facilities and incentives. Creating Entrepreneurial Venture, Business Planning Process, Environmental Analysis – Search and Scanning; Identifying; Stages in starting the new venture. Project Management a) Meaning, Objectives and How to choose a project b) Technical, Financial, Marketing, Personnel Feasibility c) Estimating and Financing Funds requirement. Schemes offered by various commercial banks and financial institutions. </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66975" algn="l"/>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Role of Central Govt. and State Govt. in Promoting Entrepreneurship; Introduction to various incentives, subsidies and grants, Promotion of Export oriented units; Fiscal and Tax concessions Role of Govt. </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66975" algn="l"/>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Problems of Entrepreneurs- Marketing, Finance, Human Resource, Production, Research and External Problems, beginning and growth as a entrepreneur.</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66975" algn="l"/>
              </a:tabLst>
            </a:pPr>
            <a:r>
              <a:rPr kumimoji="0" lang="en-US" sz="1300" b="1" i="0" u="none" strike="noStrike" cap="none" normalizeH="0" baseline="0" dirty="0" smtClean="0">
                <a:ln>
                  <a:noFill/>
                </a:ln>
                <a:solidFill>
                  <a:schemeClr val="tx1"/>
                </a:solidFill>
                <a:effectLst/>
                <a:latin typeface="+mj-lt"/>
                <a:ea typeface="Times New Roman" pitchFamily="18" charset="0"/>
                <a:cs typeface="Times New Roman" pitchFamily="18" charset="0"/>
              </a:rPr>
              <a:t>C: FINANCE MANAGEMENT</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66975"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Management Accounting: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Nature and scope of costing; Cost concepts and Classifications; Usefulness of Costing to Managers,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Marginal costing: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Break—even </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1066800"/>
            <a:ext cx="914400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analysis, decision involving alternative choices. </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Budgeting:</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Types of budgets and their preparation, Performance budgeting and Zero-base budgeting. </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Ratio analysis: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Liquidity, profitability and solvency.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Financial management: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Objectives of financial management; Time value of money, sources of finance,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Investment decisions: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Importance, Difficulties determining cash flows, methods of capital budgeting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Risk analysis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Cost of capital; Concept and importance, Computations of cost of various sources of finance; Weighted Average Cost of Capital;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Capital Structure decisions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Theories of capital structure, Factors determining capital structure.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Stock Market: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to Indian Stock Market, scope and features of an investment program, investment risk, interest risk, market risk, inflation risk, default risk, systematic and unsystematic risk, problems related to risk and return.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Corporate Risk Management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and overview.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Corporate Finance: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Basic Concepts; Valuation Methods; Value Creation and New Valuation Tools; Alternative Valuation Approaches to Specific Cases. Optimum capital structure;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Management of working capital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Cash, Receivables and Inventory Management, Internal Financing and Dividend Policy; Financial Modeling.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Taxation: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basic concepts and theories, direct taxation and Indirect taxation, tax management.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Banking and Insurance:</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concepts of banking institutions and insurance policies and products in the market. Overview of Indian financial systems and insurance markets,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b</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asic issues in banking, regulations in banking and insurance.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Foreign exchange market:</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introduction and overview of Structure, types of transactions, International monetary system: Introduction, exchange rate regimes,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Derivatives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its introduction &amp; meaning, Characteristics, Types, Derivative Market in India, Functions of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Derivative Market, Significance of Derivatives, Traders in Derivatives Market.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 Human Resource Management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Human Resource Management – Significance; Objectives, Function; A Diagnostic Model; External And Internal Environment. Forces And Influences; Organizing HRM Function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Recruitment And Selection- Sources Of Recruits; Recruiting Methods; Selection Procedure; Selection Tests; Placement And Follow Up.</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106680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Performance Appraisal System- Importance And Objectives; Techniques Of Appraisal System; New Trends In Appraisal System.</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Evaluation Of Performance For Development-Competency Mapping;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Development Of Personnel- Objectives; Determining Needs; Methods Of Training And Development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Programmes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Evaluation.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Human Resource Development- HRD Structure; Functions; Systematic approach to Needs Assessment; Training Program Design; Evaluating HRD Programs; Evaluation Process; Training Outcomes; Potential Legal Issues Related To Training; Cross-Cultural Training; The Future Of Training And Development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Career Planning And Development – Concept Of Career; Career Planning And Development Methods.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Compensation And Benefits- Job Evaluation Techniques; Wage And Salary Administration; Fringe Benefits; Human Resource Records And Hr Audit.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Employee Discipline- Importance; Causes And Forms ; Disciplinary Action; Domestic Enquiry.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Grievance Management- Importance; Process And Practices; Employee Welfare And Social Security Measures.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Labour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Social Security Laws- The Employees Provident Fund &amp; Miscellaneous Provisions Act, 1952; Employees State Insurance Act, 1948; Factories Act, 1948; Payment Of Gratuity Act, 1972; Employee’s Compensation Act, 1923; Maternity Benefit.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Industrial Relations- Importance; Industrial Conflicts; Causes; Dispute Settlement Machinery. Trade Unions – Importance Of Unionism; Union Leadership; National Trade Union Movement. Collective Bargaining – Concept; Process; Pre Requisites; New Trends In Collective Bargaining.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Industrial Democracy And Employee Participation – Need For Industrial Democracy; Prerequisites For Industrial Democracy;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Employee Participation – Objectives; Forms Of Employee Participation.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Future Of HRM – Six Sigma Practices; Flexible Work Options, Virtual Organization.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300" dirty="0" smtClean="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1219201"/>
            <a:ext cx="9144000" cy="7094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US" sz="1300" b="1" dirty="0" smtClean="0">
                <a:ea typeface="Calibri" pitchFamily="34" charset="0"/>
                <a:cs typeface="Times New Roman" pitchFamily="18" charset="0"/>
              </a:rPr>
              <a:t>E: Marketing Management</a:t>
            </a:r>
          </a:p>
          <a:p>
            <a:pPr lvl="0" algn="just" defTabSz="914400" eaLnBrk="0" fontAlgn="base" hangingPunct="0">
              <a:spcBef>
                <a:spcPct val="0"/>
              </a:spcBef>
              <a:spcAft>
                <a:spcPct val="0"/>
              </a:spcAft>
            </a:pPr>
            <a:endParaRPr lang="en-US" sz="1300" dirty="0" smtClean="0">
              <a:cs typeface="Arial" pitchFamily="34" charset="0"/>
            </a:endParaRPr>
          </a:p>
          <a:p>
            <a:pPr lvl="0" algn="just" defTabSz="914400" eaLnBrk="0" fontAlgn="base" hangingPunct="0">
              <a:spcBef>
                <a:spcPct val="0"/>
              </a:spcBef>
              <a:spcAft>
                <a:spcPct val="0"/>
              </a:spcAft>
              <a:buFontTx/>
              <a:buChar char="•"/>
            </a:pPr>
            <a:r>
              <a:rPr lang="en-US" sz="1300" b="1" dirty="0" smtClean="0">
                <a:solidFill>
                  <a:srgbClr val="000000"/>
                </a:solidFill>
                <a:ea typeface="Calibri" pitchFamily="34" charset="0"/>
                <a:cs typeface="Times New Roman" pitchFamily="18" charset="0"/>
              </a:rPr>
              <a:t>Marketing:</a:t>
            </a:r>
            <a:r>
              <a:rPr lang="en-US" sz="1300" dirty="0" smtClean="0">
                <a:solidFill>
                  <a:srgbClr val="000000"/>
                </a:solidFill>
                <a:ea typeface="Calibri" pitchFamily="34" charset="0"/>
                <a:cs typeface="Times New Roman" pitchFamily="18" charset="0"/>
              </a:rPr>
              <a:t> Introduction &amp; overview; Marketing philosophies; Marketing management process; Concept of marketing mix.</a:t>
            </a:r>
            <a:endPar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n-US" sz="1300" b="1" dirty="0" smtClean="0">
              <a:latin typeface="+mj-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Consumer Behavior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&amp; overview; factors influencing consumer-buying behavior; consumer-buying process; The consumer research paradigms and process;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Consumerism</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Marketing Research</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&amp; overview; Marketing research Process; Applications of Marketing Research.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Distribution &amp; Inventory Management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Introduction &amp; overview; Marketing Channels: Defining and importance; Functions of marketing channels.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Industrial Marketing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Introduction; Overview &amp; Functional Applications.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Services Marketing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&amp; Overview; Growth of service sector economy; Classification of service marketing mix; Service Quality  Gap Model;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Event Management; Hospitality &amp; Hotel Management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Advertising and Sales Promotion</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 Integrated marketing communications concepts ; Basics of Advertising; Creativity strategy; Sales Promotion.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Sales Management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&amp; overview; Selling Skills; Selling process; Sales Force management.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Customer Relationship Management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Introduction &amp; overview; Types of CRM; CRM Strategies &amp; Models.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Retail Marketing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:Basics; Retail Format &amp; Types; Supply Chain Management; Software for Merchandise.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Rural &amp; Agro Marketing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Rural Market; Rural Marketing Index;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Agri</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Business &amp; Marketing;  Government support to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Agri</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Business.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International Business Marketing</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 Theories of international trade; Role of multinationals, Trade Policies, Balance of Payment, Trade Deficits, Regulatory framework, tariffs &amp; quotas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Social Marketing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Introduction &amp; overview; Working on Non-Profit organization; NGOs.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Social Media &amp; Internet Marketing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Internet Age of marketing; Data Mining in Marketing; Social Media Marketing; Online marketing.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Travel &amp; Tourism Marketing</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 Changing facets of Tourism; Tourism Development; Travel Agency and Tour Operator</a:t>
            </a:r>
          </a:p>
          <a:p>
            <a:pPr lvl="0" algn="just" defTabSz="914400" fontAlgn="base">
              <a:spcBef>
                <a:spcPct val="0"/>
              </a:spcBef>
              <a:spcAft>
                <a:spcPct val="0"/>
              </a:spcAft>
              <a:buFontTx/>
              <a:buChar char="•"/>
            </a:pPr>
            <a:r>
              <a:rPr lang="en-US" sz="1300" b="1" dirty="0" smtClean="0">
                <a:ea typeface="Calibri" pitchFamily="34" charset="0"/>
                <a:cs typeface="Times New Roman" pitchFamily="18" charset="0"/>
              </a:rPr>
              <a:t>Product&amp; Brand Management</a:t>
            </a:r>
            <a:r>
              <a:rPr lang="en-US" sz="1300" dirty="0" smtClean="0">
                <a:ea typeface="Calibri" pitchFamily="34" charset="0"/>
                <a:cs typeface="Times New Roman" pitchFamily="18" charset="0"/>
              </a:rPr>
              <a:t> : Product Management; Product Strategy; PLC; Branding; Brand Equity.</a:t>
            </a:r>
            <a:endParaRPr lang="en-US" sz="1300" dirty="0" smtClean="0">
              <a:cs typeface="Arial" pitchFamily="34" charset="0"/>
            </a:endParaRPr>
          </a:p>
          <a:p>
            <a:pPr lvl="0" algn="just" defTabSz="914400" eaLnBrk="0" fontAlgn="base" hangingPunct="0">
              <a:spcBef>
                <a:spcPct val="0"/>
              </a:spcBef>
              <a:spcAft>
                <a:spcPct val="0"/>
              </a:spcAft>
              <a:buFontTx/>
              <a:buChar char="•"/>
            </a:pPr>
            <a:r>
              <a:rPr lang="en-US" sz="1300" b="1" dirty="0" smtClean="0">
                <a:solidFill>
                  <a:srgbClr val="000000"/>
                </a:solidFill>
                <a:ea typeface="Calibri" pitchFamily="34" charset="0"/>
                <a:cs typeface="Times New Roman" pitchFamily="18" charset="0"/>
              </a:rPr>
              <a:t>Corporate Communications</a:t>
            </a:r>
            <a:r>
              <a:rPr lang="en-US" sz="1300" dirty="0" smtClean="0">
                <a:solidFill>
                  <a:srgbClr val="000000"/>
                </a:solidFill>
                <a:ea typeface="Calibri" pitchFamily="34" charset="0"/>
                <a:cs typeface="Times New Roman" pitchFamily="18" charset="0"/>
              </a:rPr>
              <a:t> :  Media Relations;  Management and Surveillance; Web based Communications.</a:t>
            </a:r>
            <a:endParaRPr lang="en-US" sz="1300" dirty="0" smtClean="0">
              <a:cs typeface="Arial" pitchFamily="34" charset="0"/>
            </a:endParaRPr>
          </a:p>
          <a:p>
            <a:pPr lvl="0" algn="just" defTabSz="914400" eaLnBrk="0" fontAlgn="base" hangingPunct="0">
              <a:spcBef>
                <a:spcPct val="0"/>
              </a:spcBef>
              <a:spcAft>
                <a:spcPct val="0"/>
              </a:spcAft>
              <a:buFontTx/>
              <a:buChar char="•"/>
            </a:pPr>
            <a:r>
              <a:rPr lang="en-US" sz="1300" b="1" dirty="0" smtClean="0">
                <a:solidFill>
                  <a:srgbClr val="000000"/>
                </a:solidFill>
                <a:ea typeface="Calibri" pitchFamily="34" charset="0"/>
                <a:cs typeface="Times New Roman" pitchFamily="18" charset="0"/>
              </a:rPr>
              <a:t>Direct &amp; Network Marketing: </a:t>
            </a:r>
            <a:r>
              <a:rPr lang="en-US" sz="1300" dirty="0" smtClean="0">
                <a:solidFill>
                  <a:srgbClr val="000000"/>
                </a:solidFill>
                <a:ea typeface="Calibri" pitchFamily="34" charset="0"/>
                <a:cs typeface="Times New Roman" pitchFamily="18" charset="0"/>
              </a:rPr>
              <a:t>Introduction; Overview; Functional Applications.</a:t>
            </a:r>
            <a:endParaRPr lang="en-US" sz="1300" dirty="0" smtClean="0">
              <a:cs typeface="Arial" pitchFamily="34" charset="0"/>
            </a:endParaRPr>
          </a:p>
          <a:p>
            <a:pPr lvl="0" algn="just" defTabSz="914400" eaLnBrk="0" fontAlgn="base" hangingPunct="0">
              <a:spcBef>
                <a:spcPct val="0"/>
              </a:spcBef>
              <a:spcAft>
                <a:spcPct val="0"/>
              </a:spcAft>
              <a:buFontTx/>
              <a:buChar char="•"/>
            </a:pPr>
            <a:r>
              <a:rPr lang="en-US" sz="1300" b="1" dirty="0" smtClean="0">
                <a:ea typeface="Calibri" pitchFamily="34" charset="0"/>
                <a:cs typeface="Times New Roman" pitchFamily="18" charset="0"/>
              </a:rPr>
              <a:t>Green Marketing: </a:t>
            </a:r>
            <a:r>
              <a:rPr lang="en-US" sz="1300" dirty="0" smtClean="0">
                <a:ea typeface="Calibri" pitchFamily="34" charset="0"/>
                <a:cs typeface="Times New Roman" pitchFamily="18" charset="0"/>
              </a:rPr>
              <a:t>Introduction; Overview; Functional Application.</a:t>
            </a:r>
            <a:endParaRPr lang="en-US" sz="1300" dirty="0" smtClean="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1300" dirty="0" smtClean="0">
              <a:solidFill>
                <a:srgbClr val="000000"/>
              </a:solidFill>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1300" dirty="0" smtClean="0">
              <a:solidFill>
                <a:srgbClr val="000000"/>
              </a:solidFill>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1219200"/>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F: Operation and Production Management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Deterministic Model in Operation research-Linear Programming (Graphical Method, Simplex method, Duality Theory, Sensitivity Analysis),Network Flow (CPM),Transportation Model, Assignment Model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Probabilistic Models in Operation Research-Probability Theory, Decision Theory, Network Flow (PERT),Queuing Model, Simulation Techniques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Game Theory, Integer Programming, Dynamic Programming, Non linear Programming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Times New Roman" pitchFamily="18" charset="0"/>
                <a:cs typeface="Times New Roman" pitchFamily="18" charset="0"/>
              </a:rPr>
              <a:t>Role and Scope of Production Management; Facility Location; Layout Planning and Analysis; Production Planning and Control – Production Process Analysis; Demand Forecasting for Operations; Determinants of Product mix; Production Scheduling; Work measurement; Time and Motion Study; Statistical Quality Control.</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057400"/>
            <a:ext cx="8763000" cy="4555093"/>
          </a:xfrm>
          <a:prstGeom prst="rect">
            <a:avLst/>
          </a:prstGeom>
          <a:noFill/>
          <a:ln w="9525">
            <a:noFill/>
            <a:miter lim="800000"/>
            <a:headEnd/>
            <a:tailEnd/>
          </a:ln>
          <a:effectLst/>
        </p:spPr>
        <p:txBody>
          <a:bodyPr vert="horz" wrap="square" lIns="91433" tIns="0" rIns="91433" bIns="0" numCol="1" anchor="ctr" anchorCtr="0" compatLnSpc="1">
            <a:prstTxWarp prst="textNoShape">
              <a:avLst/>
            </a:prstTxWarp>
            <a:spAutoFit/>
          </a:bodyPr>
          <a:lstStyle/>
          <a:p>
            <a:pPr algn="ctr" fontAlgn="base">
              <a:spcBef>
                <a:spcPct val="0"/>
              </a:spcBef>
              <a:spcAft>
                <a:spcPct val="0"/>
              </a:spcAft>
            </a:pPr>
            <a:r>
              <a:rPr lang="en-GB" sz="1200" b="1" dirty="0" smtClean="0">
                <a:latin typeface="Arial" pitchFamily="34" charset="0"/>
                <a:ea typeface="Times New Roman" pitchFamily="18" charset="0"/>
                <a:cs typeface="Arial" pitchFamily="34" charset="0"/>
              </a:rPr>
              <a:t>Declaration by the applicant</a:t>
            </a:r>
          </a:p>
          <a:p>
            <a:pPr algn="ctr" fontAlgn="base">
              <a:spcBef>
                <a:spcPct val="0"/>
              </a:spcBef>
              <a:spcAft>
                <a:spcPct val="0"/>
              </a:spcAft>
            </a:pPr>
            <a:endParaRPr lang="en-US" sz="1200" dirty="0" smtClean="0">
              <a:latin typeface="Arial" pitchFamily="34" charset="0"/>
              <a:cs typeface="Arial" pitchFamily="34" charset="0"/>
            </a:endParaRPr>
          </a:p>
          <a:p>
            <a:pPr algn="just"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I do solemnly affirm that I have not been punished for any act of indiscipline nor I have adopted any unfair means in any examination nor involved myself in any other offense whatsoever.</a:t>
            </a:r>
            <a:endParaRPr lang="en-US" sz="1200" dirty="0" smtClean="0">
              <a:latin typeface="Arial" pitchFamily="34" charset="0"/>
              <a:cs typeface="Arial" pitchFamily="34" charset="0"/>
            </a:endParaRPr>
          </a:p>
          <a:p>
            <a:pPr algn="just"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I further solemnly affirm that information furnished by me in this application form are true; and that the certificates and the Photostat copies of the documents I have submitted, are genuine and that I have not concealed any relevant information.</a:t>
            </a:r>
            <a:endParaRPr lang="en-US" sz="1200" dirty="0" smtClean="0">
              <a:latin typeface="Arial" pitchFamily="34" charset="0"/>
              <a:cs typeface="Arial" pitchFamily="34" charset="0"/>
            </a:endParaRPr>
          </a:p>
          <a:p>
            <a:pPr algn="just"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I further affirm that if at any stage hereafter it is found that the information and the undertaking furnished by me were not true then:-</a:t>
            </a:r>
            <a:endParaRPr lang="en-US" sz="1200" dirty="0" smtClean="0">
              <a:latin typeface="Arial" pitchFamily="34" charset="0"/>
              <a:cs typeface="Arial" pitchFamily="34" charset="0"/>
            </a:endParaRPr>
          </a:p>
          <a:p>
            <a:pPr eaLnBrk="0" fontAlgn="base" hangingPunct="0">
              <a:spcBef>
                <a:spcPct val="0"/>
              </a:spcBef>
              <a:spcAft>
                <a:spcPct val="0"/>
              </a:spcAft>
              <a:buFontTx/>
              <a:buChar char="•"/>
            </a:pPr>
            <a:r>
              <a:rPr lang="en-GB" sz="1200" dirty="0" smtClean="0">
                <a:latin typeface="Arial" pitchFamily="34" charset="0"/>
                <a:ea typeface="Times New Roman" pitchFamily="18" charset="0"/>
                <a:cs typeface="Arial" pitchFamily="34" charset="0"/>
              </a:rPr>
              <a:t>My registration be immediately cancelled without any notice.</a:t>
            </a:r>
          </a:p>
          <a:p>
            <a:pPr eaLnBrk="0" fontAlgn="base" hangingPunct="0">
              <a:spcBef>
                <a:spcPct val="0"/>
              </a:spcBef>
              <a:spcAft>
                <a:spcPct val="0"/>
              </a:spcAft>
              <a:buFontTx/>
              <a:buChar char="•"/>
            </a:pPr>
            <a:r>
              <a:rPr lang="en-GB" sz="1200" dirty="0" smtClean="0">
                <a:latin typeface="Arial" pitchFamily="34" charset="0"/>
                <a:ea typeface="Times New Roman" pitchFamily="18" charset="0"/>
                <a:cs typeface="Arial" pitchFamily="34" charset="0"/>
              </a:rPr>
              <a:t>That I shall be liable to refund the scholarship/any financial aid received from the University/any other source during my Ph.D. programme.</a:t>
            </a:r>
          </a:p>
          <a:p>
            <a:pPr eaLnBrk="0" fontAlgn="base" hangingPunct="0">
              <a:spcBef>
                <a:spcPct val="0"/>
              </a:spcBef>
              <a:spcAft>
                <a:spcPct val="0"/>
              </a:spcAft>
              <a:buFontTx/>
              <a:buChar char="•"/>
            </a:pPr>
            <a:r>
              <a:rPr lang="en-GB" sz="1200" dirty="0" smtClean="0">
                <a:latin typeface="Arial" pitchFamily="34" charset="0"/>
                <a:ea typeface="Times New Roman" pitchFamily="18" charset="0"/>
                <a:cs typeface="Arial" pitchFamily="34" charset="0"/>
              </a:rPr>
              <a:t>That I shall be debarred from future admission in any academic course and employment at this University and if already employed I shall be dismissed without any notice.</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Strike out the clause not applicable and put a tick mark in the appropriate box-</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I have submitted the Transfer and Migration certificates.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I have not submitted the Transfer and Migration certificates, but will submit the same within 3 months, if admitted.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I also solemnly affirm that as per the CSVTU Modified Ordinances I shall not concurrently pursue any other full time academic course either at this or any other University. If found doing so I shall be liable to the aforesaid actions and punishment.</a:t>
            </a:r>
          </a:p>
          <a:p>
            <a:pPr eaLnBrk="0" fontAlgn="base" hangingPunct="0">
              <a:spcBef>
                <a:spcPct val="0"/>
              </a:spcBef>
              <a:spcAft>
                <a:spcPct val="0"/>
              </a:spcAft>
            </a:pPr>
            <a:endParaRPr lang="en-US" sz="800" dirty="0" smtClean="0">
              <a:latin typeface="Arial" pitchFamily="34" charset="0"/>
              <a:cs typeface="Arial" pitchFamily="34"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Place:</a:t>
            </a:r>
            <a:r>
              <a:rPr lang="en-GB" sz="1200" dirty="0" smtClean="0">
                <a:latin typeface="Arial" pitchFamily="34" charset="0"/>
                <a:ea typeface="Times New Roman" pitchFamily="18" charset="0"/>
                <a:cs typeface="Arial" pitchFamily="34" charset="0"/>
              </a:rPr>
              <a:t>......................</a:t>
            </a:r>
            <a:r>
              <a:rPr lang="en-GB" sz="1200" b="1" dirty="0" smtClean="0">
                <a:latin typeface="Arial" pitchFamily="34" charset="0"/>
                <a:ea typeface="Times New Roman" pitchFamily="18" charset="0"/>
                <a:cs typeface="Arial" pitchFamily="34" charset="0"/>
              </a:rPr>
              <a:t>													Signature </a:t>
            </a:r>
            <a:endParaRPr lang="en-US" sz="800" dirty="0" smtClean="0">
              <a:latin typeface="Arial" pitchFamily="34" charset="0"/>
              <a:cs typeface="Arial" pitchFamily="34"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Date:</a:t>
            </a:r>
            <a:r>
              <a:rPr lang="en-GB" sz="1200" dirty="0" smtClean="0">
                <a:latin typeface="Arial" pitchFamily="34" charset="0"/>
                <a:ea typeface="Times New Roman" pitchFamily="18" charset="0"/>
                <a:cs typeface="Arial" pitchFamily="34" charset="0"/>
              </a:rPr>
              <a:t>.......................</a:t>
            </a:r>
            <a:r>
              <a:rPr lang="en-GB" sz="1200" b="1" dirty="0" smtClean="0">
                <a:latin typeface="Arial" pitchFamily="34" charset="0"/>
                <a:ea typeface="Times New Roman" pitchFamily="18" charset="0"/>
                <a:cs typeface="Arial" pitchFamily="34" charset="0"/>
              </a:rPr>
              <a:t>													Name:</a:t>
            </a:r>
            <a:endParaRPr lang="en-GB" dirty="0" smtClean="0">
              <a:latin typeface="Arial" pitchFamily="34" charset="0"/>
              <a:cs typeface="Arial" pitchFamily="34" charset="0"/>
            </a:endParaRPr>
          </a:p>
        </p:txBody>
      </p:sp>
      <p:pic>
        <p:nvPicPr>
          <p:cNvPr id="3"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733800" y="914400"/>
            <a:ext cx="1600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0" y="1066800"/>
            <a:ext cx="91440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17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CHHATTISGARH SWAMI VIVEKANAND TECHNICAL UNIVERSITY, BHILAI</a:t>
            </a:r>
            <a:endPar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Syllabus for Entrance Examination in Ph.D. Programme 2018</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Discipline: Applied Chemistry</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Section -II</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Specialization </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Reaction dynamics and surface chemistry</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Reaction Kinetics:</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Introduction, Rates of chemical reactions, Methods of determining rate laws, Mechanisms of chemical reactions and steady state approximation, Laws of photochemistry, Kinetics of photochemical and composite reactions, Chain and oscillatory reactions, Collision and transition state theories,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Stearic</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factor, Treatment of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unimolecular</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reactions, Ionic reactions: salt effect. Homogeneous catalysis and heterogeneous catalysis, free radical polymerization, enzyme catalysis, and reaction dynamics. Effect of pressure on reaction rate, Kinetics of catalytic reactions, Kinetics of surface reaction, autocatalysis,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unimolecular</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and bimolecular surface reaction.</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Fast Reaction:</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Luminescence and Energy transfer processes, Study of kinetics by stopped-flow technique, Relaxation method.</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Adsorption: </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Surface tension, Capillary action, Gibbs adsorption isotherm, Estimation of surface area (BET equation), Surface films on liquids (Electro-kinetic phenomenon), Catalytic activity at surfaces.</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Properties and stability of colloids, </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Surface active agents, Reverse micelles, Critical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micellar</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concentration (CMC), Factors affecting the CMC of surfactants, Thermodynamics of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micellization</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Micro emulsion.</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Course Outcome</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The students will acquire knowledge of</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Mechanism for chemical reactions for optimizing the experimental conditions.</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Application of homogeneous and heterogeneous catalysis in chemical synthesis</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Importance of adsorption process and catalytic activity at the solid surfaces</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Concept of colloidal material and their stability for many practical uses.</a:t>
            </a:r>
            <a:endParaRPr kumimoji="0" lang="en-US" sz="1300" b="0" i="0" u="none" strike="noStrike" cap="none" normalizeH="0" baseline="0" dirty="0" smtClean="0">
              <a:ln>
                <a:noFill/>
              </a:ln>
              <a:solidFill>
                <a:schemeClr val="tx1"/>
              </a:solidFill>
              <a:effectLst/>
              <a:latin typeface="+mj-lt"/>
              <a:ea typeface="Times New Roman" pitchFamily="18" charset="0"/>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304800" y="12192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1066800"/>
            <a:ext cx="9144000"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tabLst>
                <a:tab pos="457200" algn="l"/>
              </a:tabLst>
            </a:pPr>
            <a:r>
              <a:rPr lang="en-US" sz="1300" b="1" i="1" dirty="0" smtClean="0">
                <a:solidFill>
                  <a:srgbClr val="000000"/>
                </a:solidFill>
                <a:ea typeface="Times New Roman" pitchFamily="18" charset="0"/>
                <a:cs typeface="Arial" pitchFamily="34" charset="0"/>
              </a:rPr>
              <a:t>Recommended Books</a:t>
            </a:r>
            <a:endParaRPr lang="en-US" sz="1300" dirty="0" smtClean="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Atkins, P.W., Physical Chemistry, W.H. Freeman (1990).</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Laidler</a:t>
            </a: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K.J., Chemical Kinetics, Dorling Kingsley (1998).</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Rajaraman</a:t>
            </a: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 and </a:t>
            </a:r>
            <a:r>
              <a:rPr kumimoji="0" lang="en-US"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Kuriacose</a:t>
            </a: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 Kinetics and Mechanism of Chemical Transformations, McMillan (2008).</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Moroi</a:t>
            </a: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 Micelles Theoretical and Applied Aspects, Springer (1986).</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Gowarikar</a:t>
            </a: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V.A., </a:t>
            </a:r>
            <a:r>
              <a:rPr kumimoji="0" lang="en-US"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Vishwanathan</a:t>
            </a: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N.V., and </a:t>
            </a:r>
            <a:r>
              <a:rPr kumimoji="0" lang="en-US" sz="13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Sreedhar</a:t>
            </a:r>
            <a:r>
              <a:rPr kumimoji="0" lang="en-US" sz="13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 Polymer Science, New Age International (1986).</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500" b="1" i="0" u="none" strike="noStrike" cap="none" normalizeH="0" baseline="0" dirty="0" smtClean="0">
                <a:ln>
                  <a:noFill/>
                </a:ln>
                <a:solidFill>
                  <a:srgbClr val="000000"/>
                </a:solidFill>
                <a:effectLst/>
                <a:latin typeface="Arial" pitchFamily="34" charset="0"/>
                <a:ea typeface="Calibri" pitchFamily="34" charset="0"/>
                <a:cs typeface="Mangal" pitchFamily="2"/>
              </a:rPr>
              <a:t>B: </a:t>
            </a:r>
            <a:r>
              <a:rPr kumimoji="0" lang="en-US" sz="15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Organic Chemistry</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IUPAC Nomenclature</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Simple Organic and Inorganic Compounds.</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Concept of </a:t>
            </a:r>
            <a:r>
              <a:rPr kumimoji="0" lang="en-US" sz="13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Chirality</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Recognition of symmetry elements and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chiral</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structures, R-S nomenclature,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diastereoisomerism</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acyclic and cyclic-systems, E-Z isomerism. Conformational analysis of simple cyclic (chair and boat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cyclohexanes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acyclic systems,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Interconverison</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Fischer, Newman and Sawhorse projections.</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Stereochemistry and Conformational Analysis: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Newer methods of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assymetric</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synthesis (including enzymatic and catalytic nexus),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enantio</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diastereo</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selective synthesis. Effects of conformation on reactivity in acyclic compounds and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cyclohexanes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Aromaticity</a:t>
            </a: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Huckel's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rule and concept of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aromaticity</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annulenes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heteroannulenes,fullerenes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(C60)</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Organic reaction mechanisms: </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Generation, stability and reactivity of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carbocations</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carbanions</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free radicals,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carbenes</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benzynes</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nitrenes</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Addition, elimination E1, E2 and substitution reactions with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electrophilic</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nucleophilic</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or radical species. Determination of reaction pathways.</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Named reactions and rearrangements</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Aldol</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Perkin,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Stobbe</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Dieckmann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condensations, Hofmann, Schmidt,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Lossen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Curtius</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Backmann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Fries rearrangements; Reimer </a:t>
            </a:r>
            <a:r>
              <a:rPr kumimoji="0" lang="en-US" sz="13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Tiemann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Reformatsky</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Grignard reactions. Diels-Alder reactions;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Claisen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rearrangements;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Friedel</a:t>
            </a:r>
            <a:r>
              <a:rPr kumimoji="0" lang="en-US" sz="13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Crafts reactions and Witting</a:t>
            </a: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reactions. Routine functional group transformations and inter-conversions of simple functionalities.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Hydroboration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Oppenaur</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oxidations;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Clemmensen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Wolf-</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Kishner</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Meerwein</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Ponndrof</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Verley</a:t>
            </a:r>
            <a:r>
              <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Birch reductions.</a:t>
            </a:r>
            <a:endParaRPr kumimoji="0" lang="en-US" sz="13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Organic transformations and reagents: </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Use of the following reagents in organic synthesis and functional group transformations; Complex metal hybrids, Gilman’s reagent, Lithium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dimethylcuprate</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Lithium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di-iso</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propylamide</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(LDA)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dicyclohexylcarbodimide</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1,3 –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Dithiane</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(reactivity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umpolung</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trimethylsilyl</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iodide, tri-n-butyl tin </a:t>
            </a:r>
            <a:r>
              <a:rPr kumimoji="0" lang="en-US" sz="13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hybride</a:t>
            </a:r>
            <a:r>
              <a:rPr kumimoji="0" lang="en-US"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Woodward and provost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0" y="99060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hydroxylation, osmium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tetroxide</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DDQ, selenium dioxide, phase transfer catalysts, crown ethers and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Merrified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resin, Peterson’s synthesis, Wilkinson’s catalyst, Baker’s yeast.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Pericyclic</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Reactions: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Selection rules and stereochemistry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electrocyclic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reactions,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cycloaddition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sigmatrophic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shifts,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Sommelet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-Hauser, Cope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Claisen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rearrangements.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Photochemistry: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Principles of energy transfer,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cis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-trans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isomerization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Paterno-Buchi</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reaction, Norrish Type I and II reactions, Photo reduction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ketones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-pi-methane rearrangement, photochemistry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arenes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Heterocycles</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Synthesis and reactivity of furan,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thiophene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pyrrole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pyridine,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quinoline,isoquinoline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indole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Skraup</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synthesis, Fischer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indole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synthesis.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Chemistry of natural products: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Familiarity with methods of structure elucidation and biosynthesis of Carbohydrates, proteins and peptides, fatty acids, nucleic acids,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terpenoids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steroids, alkaloids, cholesterol and hormones. Function and application of enzymes and coenzymes.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Spectroscopy: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Combined applications of mass, UV-VIS, IR and NMR spectroscopy for structural elucidation of compounds.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References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A1414"/>
                </a:solidFill>
                <a:effectLst/>
                <a:latin typeface="+mj-lt"/>
                <a:ea typeface="Calibri" pitchFamily="34" charset="0"/>
                <a:cs typeface="Times New Roman" pitchFamily="18" charset="0"/>
              </a:rPr>
              <a:t>1. R.T. Morrison and R. N. Boyd's, </a:t>
            </a:r>
            <a:r>
              <a:rPr kumimoji="0" lang="en-US" sz="1300" b="1" i="0" u="none" strike="noStrike" cap="none" normalizeH="0" baseline="0" dirty="0" smtClean="0">
                <a:ln>
                  <a:noFill/>
                </a:ln>
                <a:solidFill>
                  <a:srgbClr val="0A1414"/>
                </a:solidFill>
                <a:effectLst/>
                <a:latin typeface="+mj-lt"/>
                <a:ea typeface="Calibri" pitchFamily="34" charset="0"/>
                <a:cs typeface="Times New Roman" pitchFamily="18" charset="0"/>
              </a:rPr>
              <a:t>Organic Chemistry</a:t>
            </a:r>
            <a:r>
              <a:rPr kumimoji="0" lang="en-US" sz="1300" b="0" i="0" u="none" strike="noStrike" cap="none" normalizeH="0" baseline="0" dirty="0" smtClean="0">
                <a:ln>
                  <a:noFill/>
                </a:ln>
                <a:solidFill>
                  <a:srgbClr val="0A1414"/>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6thed., </a:t>
            </a:r>
            <a:r>
              <a:rPr kumimoji="0" lang="en-US" sz="1300" b="0" i="0" u="none" strike="noStrike" cap="none" normalizeH="0" baseline="0" dirty="0" smtClean="0">
                <a:ln>
                  <a:noFill/>
                </a:ln>
                <a:solidFill>
                  <a:srgbClr val="0A1414"/>
                </a:solidFill>
                <a:effectLst/>
                <a:latin typeface="+mj-lt"/>
                <a:ea typeface="Calibri" pitchFamily="34" charset="0"/>
                <a:cs typeface="Times New Roman" pitchFamily="18" charset="0"/>
              </a:rPr>
              <a:t>Spring 2008.</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2. I.L.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Finar</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Organic Chemistry Vol. I &amp; II</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5th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Pearson Education, Singapore, 2004.</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3.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Micheal</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B.Smith</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and Jerry March, </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March’s Advanced Organic Chemistry Reactions, </a:t>
            </a:r>
            <a:r>
              <a:rPr kumimoji="0" lang="en-US" sz="1300" b="1" i="0" u="none" strike="noStrike" cap="none" normalizeH="0" baseline="0" dirty="0" err="1" smtClean="0">
                <a:ln>
                  <a:noFill/>
                </a:ln>
                <a:solidFill>
                  <a:srgbClr val="000000"/>
                </a:solidFill>
                <a:effectLst/>
                <a:latin typeface="+mj-lt"/>
                <a:ea typeface="Calibri" pitchFamily="34" charset="0"/>
                <a:cs typeface="Times New Roman" pitchFamily="18" charset="0"/>
              </a:rPr>
              <a:t>Mechanishms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and Structure</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6thed.,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JohnWiley&amp;Sons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Inc., New Jersey, 2007.</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4. Peter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Skyes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 Guide book to </a:t>
            </a:r>
            <a:r>
              <a:rPr kumimoji="0" lang="en-US" sz="1300" b="1" i="0" u="none" strike="noStrike" cap="none" normalizeH="0" baseline="0" dirty="0" err="1" smtClean="0">
                <a:ln>
                  <a:noFill/>
                </a:ln>
                <a:solidFill>
                  <a:srgbClr val="000000"/>
                </a:solidFill>
                <a:effectLst/>
                <a:latin typeface="+mj-lt"/>
                <a:ea typeface="Calibri" pitchFamily="34" charset="0"/>
                <a:cs typeface="Times New Roman" pitchFamily="18" charset="0"/>
              </a:rPr>
              <a:t>Mechnism</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in Organic Chemistry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Orient Longman Private Limited., New Delhi, 2003</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5.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J.M.Coxon</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and B.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Halton</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Organic Photochemistry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2nd edition, Cambridge University Press, 2011.</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6.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Jagdamba</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Singh, </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Photochemistry and </a:t>
            </a:r>
            <a:r>
              <a:rPr kumimoji="0" lang="en-US" sz="1300" b="1" i="0" u="none" strike="noStrike" cap="none" normalizeH="0" baseline="0" dirty="0" err="1" smtClean="0">
                <a:ln>
                  <a:noFill/>
                </a:ln>
                <a:solidFill>
                  <a:srgbClr val="000000"/>
                </a:solidFill>
                <a:effectLst/>
                <a:latin typeface="+mj-lt"/>
                <a:ea typeface="Calibri" pitchFamily="34" charset="0"/>
                <a:cs typeface="Times New Roman" pitchFamily="18" charset="0"/>
              </a:rPr>
              <a:t>Pericyclic</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Reactions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3rd edition, New Age Science, 2009.</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C: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Environmental Chemistry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Unit-1</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Ecosystem :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Structure and function of ecosystem ,  Food chain, Food web, Energy flow, biogeochemical cycle,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Biomagnification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Unit-2</a:t>
            </a:r>
          </a:p>
          <a:p>
            <a:pPr algn="just" defTabSz="914400" eaLnBrk="0" fontAlgn="base" hangingPunct="0">
              <a:spcBef>
                <a:spcPct val="0"/>
              </a:spcBef>
              <a:spcAft>
                <a:spcPct val="0"/>
              </a:spcAft>
            </a:pPr>
            <a:r>
              <a:rPr lang="en-US" sz="1300" b="1" dirty="0" smtClean="0">
                <a:latin typeface="Times New Roman" pitchFamily="18" charset="0"/>
                <a:ea typeface="Calibri" pitchFamily="34" charset="0"/>
                <a:cs typeface="Times New Roman" pitchFamily="18" charset="0"/>
              </a:rPr>
              <a:t>Air :</a:t>
            </a:r>
            <a:r>
              <a:rPr lang="en-US" sz="1300" dirty="0" smtClean="0">
                <a:latin typeface="Times New Roman" pitchFamily="18" charset="0"/>
                <a:ea typeface="Calibri" pitchFamily="34" charset="0"/>
                <a:cs typeface="Times New Roman" pitchFamily="18" charset="0"/>
              </a:rPr>
              <a:t> Natural and anthropogenic sources of pollution. Primary and Secondary pollutants, Transport and diffusion of pollutants, Methods of monitoring of air pollution SO2 , </a:t>
            </a:r>
            <a:r>
              <a:rPr lang="en-US" sz="1300" dirty="0" err="1" smtClean="0">
                <a:latin typeface="Times New Roman" pitchFamily="18" charset="0"/>
                <a:ea typeface="Calibri" pitchFamily="34" charset="0"/>
                <a:cs typeface="Times New Roman" pitchFamily="18" charset="0"/>
              </a:rPr>
              <a:t>NOx</a:t>
            </a:r>
            <a:r>
              <a:rPr lang="en-US" sz="1300" dirty="0" smtClean="0">
                <a:latin typeface="Times New Roman" pitchFamily="18" charset="0"/>
                <a:ea typeface="Calibri" pitchFamily="34" charset="0"/>
                <a:cs typeface="Times New Roman" pitchFamily="18" charset="0"/>
              </a:rPr>
              <a:t> , CO, SPM Effects of pollutants on human beings, plants, animals, materials and on climate, Air Quality Standards. </a:t>
            </a:r>
            <a:endParaRPr lang="en-US" sz="13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300" b="1" dirty="0" smtClean="0">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300" b="1" dirty="0" smtClean="0">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1143000"/>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Unit-3</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Water :</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Sources, types and consequences of water pollution (ground water and surface water). Sampling and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physico</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analysis of water quality. Dissolved Oxygen, Chemical Oxygen Demand, Biological Oxygen Demand, Heavy metal pollution, surfactant and their toxicity, Water Quality Standards.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Unit-4</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Soil : </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Soil and soil profile, Trace metals and organic matter in soil,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Physico</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analysis of soil Industrial waste effluents and heavy metals their interactions with soil components. Different kinds of synthetic fertilizers (N,P &amp; K) and pesticides and  their interactions with different components of soil.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Unit-5</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Solid Waste:</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Sources and generation of solid wastes, their characterization, chemical composition and classification of municipal and hazardous wastes, Different methods of disposal and management of solid wastes </a:t>
            </a:r>
            <a:r>
              <a:rPr kumimoji="0" lang="en-US" sz="13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sanitary landfill, incineration, composting,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pyrolysis</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Suggested Books </a:t>
            </a:r>
            <a:r>
              <a:rPr kumimoji="0" lang="en-US" sz="13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Standards methods for the Examination of Water and Wastewater, APHA / AWWA / WPCF Publishing, 19th Ed. 1995.</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Mangal" pitchFamily="2"/>
              </a:rPr>
              <a:t>Quantitative organic analysis</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Mangal" pitchFamily="2"/>
              </a:rPr>
              <a:t>Qualitative inorganic analysis</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Mangal" pitchFamily="2"/>
              </a:rPr>
              <a:t>Qualitative organic analysis,</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series By – Vogel’s.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Analysis of Chemicals by </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Mangal" pitchFamily="2"/>
              </a:rPr>
              <a:t>Vogel</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P.K.Goel</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Water Pollution Causes Effects and Control. New Age  International,2009.</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Petrovic</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D. </a:t>
            </a:r>
            <a:r>
              <a:rPr kumimoji="0" lang="en-US" sz="13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Barcelo</a:t>
            </a: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handbook of Environmental Chemistry.</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Meyers A. Robert (Eds.) Encyclopedia of Environmental Analysis and Remediation Vol. 1-8, John Wiley &amp; Sons, 1998</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1071801"/>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Discipline: Applied Mathematics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Section - II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 </a:t>
            </a: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Celesial</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Mechanics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Lagrange and Hamilton Equations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Classification of a Dynamical System; Lagrange’s Equations for Simple Systems; Principle of Virtual Work- D’ Alembert’s Principle; Lagrange Equations for General Systems; Hamilton’s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equations;Ignorable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Coordinates; The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Routhian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Function.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Hamiltonian Methods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Introduction;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Hailton’s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Principle—Hamilton’s Principle for Conservative System, Principle of Least action; Characteristic function of Hamilton-Jacobi Equation; Phase Space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Liouville’s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Theorem; Special Transformations—Lagrange and Poisson Brackets; Calculus of Variations</a:t>
            </a:r>
            <a:r>
              <a:rPr kumimoji="0" lang="en-US" sz="1300" b="0" i="0" u="none" strike="noStrike" cap="none" normalizeH="0" baseline="0" dirty="0" smtClean="0">
                <a:ln>
                  <a:noFill/>
                </a:ln>
                <a:solidFill>
                  <a:schemeClr val="tx1"/>
                </a:solidFill>
                <a:effectLst/>
                <a:latin typeface="+mj-lt"/>
                <a:ea typeface="Calibri" pitchFamily="34" charset="0"/>
                <a:cs typeface="Arial"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B: Fuzzy Logic / Game Theory/Algebra</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Sets and mappings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Sets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Relations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Mappings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Binary Operations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Cardinality of sets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Matrices </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Matrices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Operations on matrices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Determinant function</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Properties of Determinant function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Groups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Semi groups and groups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Homomorphism</a:t>
            </a:r>
            <a:endParaRPr kumimoji="0" lang="en-US" sz="1300" b="0" i="0" u="none"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457200" y="10668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1143000"/>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Subgroups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cosets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Generators and relations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Normal subgroup</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Direct products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Sylow’s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Theorem</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Rings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Definitions and elementary properties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Subrings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characteristics of a ring</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Ideals and Homomorphism</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Sub modules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Polynomial ring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Modules and vector spaces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Definitions and examples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Sub modules and direct sums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Free modules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Representation of linear mapping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Fuzzy Sets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Definition and examples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Operations on Fuzzy Sets</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Zero person game</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Two person game</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n-person game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References: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Bhattacharya P.B., Jain S.K. :Basic abstract algebra, Cambridge University Press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Lotfi</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Zadeh</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Fuzzy Sets information and control, 1965</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Von Neumann, J: Theory of games and economic behavior, Princeton University Press, 1947</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1219200"/>
            <a:ext cx="91440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Times New Roman" pitchFamily="18" charset="0"/>
              </a:rPr>
              <a:t>C: FIXED POINT THEORY AND APPLICATION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Times New Roman" pitchFamily="18" charset="0"/>
              </a:rPr>
              <a:t>Topological Spaces:</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open sets, closed sets,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neighbourhoods</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bases,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subbases</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limit points, closures, interiors, continuous functions, homeomorphisms.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Times New Roman" pitchFamily="18" charset="0"/>
              </a:rPr>
              <a:t>Quotient Topology:</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Construction of cylinder, cone.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Times New Roman" pitchFamily="18" charset="0"/>
              </a:rPr>
              <a:t>Connectedness and Compactness:</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Connected spaces, Connected subspaces of the real line, Components and local connectedness, Compact spaces, Heine-</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Borel</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Theorem, Local -compactness.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Times New Roman" pitchFamily="18" charset="0"/>
              </a:rPr>
              <a:t>Separation Axioms:</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Hausdorff</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spaces, Regularity, Complete Regularity, Normality,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Urysohn</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Lemma,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Tychonoff</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embedding and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Urysohn</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Metrization</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Theorem,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Tietze</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Extension Theorem.</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Times New Roman" pitchFamily="18" charset="0"/>
              </a:rPr>
              <a:t>Complete metric spaces</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 Function spaces, Characterization of compact metric spaces, </a:t>
            </a:r>
            <a:r>
              <a:rPr kumimoji="0" lang="en-US" sz="1300" b="0" i="0" u="none" strike="noStrike" cap="none" normalizeH="0" baseline="0" dirty="0" err="1" smtClean="0">
                <a:ln>
                  <a:noFill/>
                </a:ln>
                <a:solidFill>
                  <a:srgbClr val="000000"/>
                </a:solidFill>
                <a:effectLst/>
                <a:latin typeface="+mj-lt"/>
                <a:ea typeface="Times New Roman" pitchFamily="18" charset="0"/>
                <a:cs typeface="Times New Roman" pitchFamily="18" charset="0"/>
              </a:rPr>
              <a:t>equicontinuity</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rgbClr val="000000"/>
                </a:solidFill>
                <a:effectLst/>
                <a:latin typeface="+mj-lt"/>
                <a:ea typeface="Times New Roman" pitchFamily="18" charset="0"/>
                <a:cs typeface="Arial" pitchFamily="34" charset="0"/>
              </a:rPr>
              <a:t>Normed</a:t>
            </a: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 spaces</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Continuity of linear maps. Hahn-</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Banach</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Extension and Separation Theorems.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Banach</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spaces. Dual spaces and transposes. Uniform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Boundedness</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Principle and its applications. Closed Graph Theorem, Open Mapping Theorem and their applications.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Inner product spaces</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Hilbert spaces.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Orthonormal</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basis. Projection theorem and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Riesz</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Representation Theorem.</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Arial" pitchFamily="34" charset="0"/>
              </a:rPr>
              <a:t>Fixed Point Theorems with Applications:</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Banach</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contraction mapping theorem,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Brouwer</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fixed point theorem,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Leray-Schauder</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fixed point theorem. Calculus in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Banach</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spaces, Gateaux as well as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Frechet</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 derivatives, chain rule, Taylor's expansions, Implicit function theorem with applications, </a:t>
            </a:r>
            <a:r>
              <a:rPr kumimoji="0" lang="en-US" sz="1300" b="0" i="0" u="none" strike="noStrike" cap="none" normalizeH="0" baseline="0" dirty="0" err="1" smtClean="0">
                <a:ln>
                  <a:noFill/>
                </a:ln>
                <a:solidFill>
                  <a:srgbClr val="000000"/>
                </a:solidFill>
                <a:effectLst/>
                <a:latin typeface="+mj-lt"/>
                <a:ea typeface="Times New Roman" pitchFamily="18" charset="0"/>
                <a:cs typeface="Arial" pitchFamily="34" charset="0"/>
              </a:rPr>
              <a:t>subdifferential</a:t>
            </a:r>
            <a:r>
              <a:rPr kumimoji="0" lang="en-US" sz="1300" b="0" i="0" u="none" strike="noStrike" cap="none" normalizeH="0" baseline="0" dirty="0" smtClean="0">
                <a:ln>
                  <a:noFill/>
                </a:ln>
                <a:solidFill>
                  <a:srgbClr val="000000"/>
                </a:solidFill>
                <a:effectLst/>
                <a:latin typeface="+mj-lt"/>
                <a:ea typeface="Times New Roman" pitchFamily="18" charset="0"/>
                <a:cs typeface="Arial" pitchFamily="34" charset="0"/>
              </a:rPr>
              <a:t>.</a:t>
            </a:r>
          </a:p>
          <a:p>
            <a:pPr lvl="0" algn="just" defTabSz="914400" fontAlgn="base">
              <a:spcBef>
                <a:spcPct val="0"/>
              </a:spcBef>
              <a:spcAft>
                <a:spcPct val="0"/>
              </a:spcAft>
            </a:pPr>
            <a:r>
              <a:rPr lang="en-US" sz="1300" b="1" dirty="0" smtClean="0">
                <a:latin typeface="Times New Roman" pitchFamily="18" charset="0"/>
                <a:ea typeface="Calibri" pitchFamily="34" charset="0"/>
                <a:cs typeface="Times New Roman" pitchFamily="18" charset="0"/>
              </a:rPr>
              <a:t>Fuzzy Logic:</a:t>
            </a:r>
            <a:r>
              <a:rPr lang="en-US" sz="1300" b="1" dirty="0" smtClean="0">
                <a:latin typeface="Calibri"/>
                <a:ea typeface="Calibri" pitchFamily="34" charset="0"/>
                <a:cs typeface="Times New Roman" pitchFamily="18" charset="0"/>
              </a:rPr>
              <a:t> </a:t>
            </a:r>
            <a:r>
              <a:rPr lang="en-US" sz="1300" dirty="0" smtClean="0">
                <a:latin typeface="Times New Roman" pitchFamily="18" charset="0"/>
                <a:ea typeface="Calibri" pitchFamily="34" charset="0"/>
                <a:cs typeface="Times New Roman" pitchFamily="18" charset="0"/>
              </a:rPr>
              <a:t>Crisp set and Fuzzy set, Basic concepts of fuzzy sets, membership functions. Basic operations on fuzzy sets, Properties of</a:t>
            </a:r>
            <a:r>
              <a:rPr lang="en-US" sz="1300" dirty="0" smtClean="0">
                <a:latin typeface="Calibri"/>
                <a:ea typeface="Calibri" pitchFamily="34" charset="0"/>
                <a:cs typeface="Times New Roman" pitchFamily="18" charset="0"/>
              </a:rPr>
              <a:t> </a:t>
            </a:r>
            <a:r>
              <a:rPr lang="en-US" sz="1300" dirty="0" smtClean="0">
                <a:latin typeface="Times New Roman" pitchFamily="18" charset="0"/>
                <a:ea typeface="Calibri" pitchFamily="34" charset="0"/>
                <a:cs typeface="Times New Roman" pitchFamily="18" charset="0"/>
              </a:rPr>
              <a:t>fuzzy sets, Fuzzy relations. Propositional logic and Predicate logic, fuzzy If </a:t>
            </a:r>
            <a:r>
              <a:rPr lang="en-US" sz="1300" dirty="0" smtClean="0">
                <a:latin typeface="Calibri"/>
                <a:ea typeface="Calibri" pitchFamily="34" charset="0"/>
                <a:cs typeface="Times New Roman" pitchFamily="18" charset="0"/>
              </a:rPr>
              <a:t>–</a:t>
            </a:r>
            <a:r>
              <a:rPr lang="en-US" sz="1300" dirty="0" smtClean="0">
                <a:latin typeface="Times New Roman" pitchFamily="18" charset="0"/>
                <a:ea typeface="Calibri" pitchFamily="34" charset="0"/>
                <a:cs typeface="Times New Roman" pitchFamily="18" charset="0"/>
              </a:rPr>
              <a:t> Then rules, fuzzy mapping rules and fuzzy implication functions, Applications.</a:t>
            </a:r>
            <a:endParaRPr lang="en-US" sz="800" dirty="0" smtClean="0">
              <a:latin typeface="Arial" pitchFamily="34" charset="0"/>
              <a:cs typeface="Arial" pitchFamily="34" charset="0"/>
            </a:endParaRPr>
          </a:p>
          <a:p>
            <a:pPr lvl="0" algn="ctr" defTabSz="914400" eaLnBrk="0" fontAlgn="base" hangingPunct="0">
              <a:spcBef>
                <a:spcPct val="0"/>
              </a:spcBef>
              <a:spcAft>
                <a:spcPct val="0"/>
              </a:spcAft>
            </a:pPr>
            <a:r>
              <a:rPr lang="en-US" sz="1600" b="1" dirty="0" smtClean="0">
                <a:latin typeface="Times New Roman" pitchFamily="18" charset="0"/>
                <a:ea typeface="Calibri" pitchFamily="34" charset="0"/>
                <a:cs typeface="Times New Roman" pitchFamily="18" charset="0"/>
              </a:rPr>
              <a:t>***</a:t>
            </a:r>
            <a:endParaRPr lang="en-US" sz="1300" dirty="0" smtClean="0">
              <a:solidFill>
                <a:srgbClr val="000000"/>
              </a:solidFill>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300" dirty="0" smtClean="0">
              <a:solidFill>
                <a:srgbClr val="000000"/>
              </a:solidFill>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300" dirty="0" smtClean="0">
              <a:solidFill>
                <a:srgbClr val="000000"/>
              </a:solidFill>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0" y="1524000"/>
            <a:ext cx="91440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955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20955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0955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Discipline: Applied Physics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0955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Section - II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0955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0955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  Biomedical Physics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Concept of Quantum theory, Wave particle duality, Photoelectric effect, de Broglie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Wave ,Compton effect , Compton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scattering.X</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-rays ,Properties of X-Rays, Practical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Application of X-Rays. Types of indirectly ionizing photon radiation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Important derived physical constants and relationships, Speed of light in a vacuum:</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Reduced Planck’s constant × speed of light in a vacuum: Fine structure constant: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Bohr radius: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Rydberg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energy: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Rydberg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constant: Classical electron radius: Compton wavelength of the electron: Classification of       </a:t>
            </a: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radiation: Non-ionizing radiation (cannot ionize matter). Ionizing radiation (can ionize matter either directly or indirectly):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Photon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fluence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energy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fluence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KERMA, Absorbed dose, Stopping powers, radiation dosimeter, Ionization chambers, TLDs,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X ray machines for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radiotherapy,Gamma</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ray beams and Gamma ray units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Radioactivity: Modes of radioactive decay,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Radiosurgical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techniques, Gamma Knife,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Linac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based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radiosurgery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Reference Books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1  ATTIX, F.H., Introduction to Radiological Physics and Radiation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Dosimetry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Wiley.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2. KHAN, F.M., The Physics of Radiation Therapy, Lippincott, Williams and Wilkins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3. HORTON, J., Handbook of Radiation Therapy Physics, Prentice Hall, New York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B:  </a:t>
            </a: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Nano</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Science &amp; Applications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Unit no. 1: Nanotechnology</a:t>
            </a:r>
            <a:endParaRPr kumimoji="0" lang="en-US" sz="1300" b="0" i="0" u="none" strike="noStrike" cap="none" normalizeH="0" baseline="0" dirty="0" smtClean="0">
              <a:ln>
                <a:noFill/>
              </a:ln>
              <a:solidFill>
                <a:schemeClr val="tx1"/>
              </a:solidFill>
              <a:effectLst/>
              <a:latin typeface="+mj-l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Introduction  1.2 Emergence of nanotechnology 1.3  Bottom up and Top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down approaches 1.4 Zero dimensional nanostructures: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nanoparticles</a:t>
            </a:r>
            <a:endParaRPr kumimoji="0" lang="en-US" sz="1300" b="0" i="0" u="none"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457200" y="16002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0" y="733246"/>
            <a:ext cx="9144000"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tabLst>
                <a:tab pos="457200" algn="l"/>
              </a:tabLst>
            </a:pPr>
            <a:r>
              <a:rPr lang="en-US" sz="1300" b="1" dirty="0" smtClean="0">
                <a:latin typeface="+mj-lt"/>
                <a:ea typeface="Calibri" pitchFamily="34" charset="0"/>
                <a:cs typeface="Times New Roman" pitchFamily="18" charset="0"/>
              </a:rPr>
              <a:t>Unit no. 2: </a:t>
            </a:r>
            <a:r>
              <a:rPr lang="en-US" sz="1300" b="1" dirty="0" err="1" smtClean="0">
                <a:latin typeface="+mj-lt"/>
                <a:ea typeface="Calibri" pitchFamily="34" charset="0"/>
                <a:cs typeface="Times New Roman" pitchFamily="18" charset="0"/>
              </a:rPr>
              <a:t>Nanowires</a:t>
            </a:r>
            <a:r>
              <a:rPr lang="en-US" sz="1300" b="1" dirty="0" smtClean="0">
                <a:latin typeface="+mj-lt"/>
                <a:ea typeface="Calibri" pitchFamily="34" charset="0"/>
                <a:cs typeface="Times New Roman" pitchFamily="18" charset="0"/>
              </a:rPr>
              <a:t> and </a:t>
            </a:r>
            <a:r>
              <a:rPr lang="en-US" sz="1300" b="1" dirty="0" err="1" smtClean="0">
                <a:latin typeface="+mj-lt"/>
                <a:ea typeface="Calibri" pitchFamily="34" charset="0"/>
                <a:cs typeface="Times New Roman" pitchFamily="18" charset="0"/>
              </a:rPr>
              <a:t>nanorods</a:t>
            </a:r>
            <a:endParaRPr lang="en-US" sz="1300" dirty="0" smtClean="0">
              <a:latin typeface="+mj-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2.1 Introduction to one –dimensional Nanostructures  2.2 Evaporation – condensation growth  2.3 Dissolution – condensation growth  2.4 Vapor (or solution )- liquid-solid (VLS or SLS) growth  2.5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Templet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based synthesis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Unit no. 3: Thin films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3.1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Introductoin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to Two – Dimensional  Nanostructures 3.2 Fundamentals of film growth  3.3 Physical Vapor Deposition (PVD) 3.4 Chemical Vapor deposition (CVD) 3.5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Atomatic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Layer deposition (ALD) 3.6 Electrochemical deposition 3.7 Sol- Gel films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Unit no. 4: </a:t>
            </a: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Characterzation</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and Properties of </a:t>
            </a: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Nanomaterials</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4.1 Structural characterization (XRD, SEM, TEM) 4.2 Chemical Characterization (Optical spectroscopy , Electron spectroscopy) 4.3 Physical properties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nanomaterials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4.4 Electrical conductivity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Unit no. 5: Application of </a:t>
            </a: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nanomaterials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5.1 Molecular Electronics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nanoelectronics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5.2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Nanobots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5.3 Biological applications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nanoparticles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5.4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Bandgap</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engineered quantum device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5.5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Nanomechanics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Reference Book</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Nanostructures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nanomaterials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Synthesis, properties and application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Cuozhong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Cao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Thin Film Fundamentals : A.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Goswami</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Nanophysics and Nanotechnology: An introduction to modern concept in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nanoscience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Edward L. Wolf</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  Luminescence &amp; Applications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Types of luminescence.  </a:t>
            </a:r>
            <a:r>
              <a:rPr kumimoji="0" lang="en-US" sz="1300" b="0" i="1" u="none" strike="noStrike" cap="none" normalizeH="0" baseline="0" dirty="0" smtClean="0">
                <a:ln>
                  <a:noFill/>
                </a:ln>
                <a:solidFill>
                  <a:schemeClr val="tx1"/>
                </a:solidFill>
                <a:effectLst/>
                <a:latin typeface="+mj-lt"/>
                <a:ea typeface="Calibri" pitchFamily="34" charset="0"/>
                <a:cs typeface="Times New Roman" pitchFamily="18" charset="0"/>
              </a:rPr>
              <a:t>Luminescent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Materials. Resonance, spontaneous, and stimulated luminescence. Three- and four-level luminescence.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Chemiluminescence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electroluminescence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cathodoluminescence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mechanoluminescence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photoluminescence (fluorescence, phosphorescence),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radioluminescence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sonoluminescence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thermoluminescence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X-ray fluorescence analysis, fluorescence yields for K and L shells.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Thermo luminescence - models: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Jablonski</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model, Configuration-coordination model, energy band model,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thermoluminescence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mechanisms, Method of analysis; methods using different rates, half width method, initial rise method, Applications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thermoluminescence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 radiation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dosimetry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dating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Mechanoluminescence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Mechanoluminescent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materials, Characteristics, mechanisms, theories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Mechanoluminescence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applications.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Lyoluminescence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LL reader, Inorganic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lyoluminescence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phosphors, mechanisms, enhancements and spectra</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1143000"/>
            <a:ext cx="9144000"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tabLst>
                <a:tab pos="457200" algn="l"/>
              </a:tabLst>
            </a:pPr>
            <a:r>
              <a:rPr lang="en-US" sz="1300" b="1" dirty="0" smtClean="0">
                <a:latin typeface="+mj-lt"/>
                <a:ea typeface="Calibri" pitchFamily="34" charset="0"/>
                <a:cs typeface="Times New Roman" pitchFamily="18" charset="0"/>
              </a:rPr>
              <a:t>D:  Solid State Ionics &amp; Material Science</a:t>
            </a:r>
          </a:p>
          <a:p>
            <a:pPr lvl="0" defTabSz="914400" eaLnBrk="0" fontAlgn="base" hangingPunct="0">
              <a:spcBef>
                <a:spcPct val="0"/>
              </a:spcBef>
              <a:spcAft>
                <a:spcPct val="0"/>
              </a:spcAft>
              <a:tabLst>
                <a:tab pos="457200" algn="l"/>
              </a:tabLst>
            </a:pPr>
            <a:endParaRPr lang="en-US" sz="1300" dirty="0" smtClean="0">
              <a:latin typeface="+mj-lt"/>
              <a:cs typeface="Arial" pitchFamily="34" charset="0"/>
            </a:endParaRPr>
          </a:p>
          <a:p>
            <a:pPr lvl="0" defTabSz="914400" eaLnBrk="0" fontAlgn="base" hangingPunct="0">
              <a:spcBef>
                <a:spcPct val="0"/>
              </a:spcBef>
              <a:spcAft>
                <a:spcPct val="0"/>
              </a:spcAft>
              <a:buFontTx/>
              <a:buChar char="•"/>
              <a:tabLst>
                <a:tab pos="457200" algn="l"/>
              </a:tabLst>
            </a:pPr>
            <a:r>
              <a:rPr lang="en-US" sz="1300" b="1" dirty="0" smtClean="0">
                <a:latin typeface="+mj-lt"/>
                <a:ea typeface="Calibri" pitchFamily="34" charset="0"/>
                <a:cs typeface="Times New Roman" pitchFamily="18" charset="0"/>
              </a:rPr>
              <a:t>Experimental Material Science</a:t>
            </a:r>
            <a:r>
              <a:rPr lang="en-US" sz="1300" dirty="0" smtClean="0">
                <a:latin typeface="+mj-lt"/>
                <a:ea typeface="Calibri" pitchFamily="34" charset="0"/>
                <a:cs typeface="Times New Roman" pitchFamily="18" charset="0"/>
              </a:rPr>
              <a:t> : </a:t>
            </a:r>
            <a:endParaRPr lang="en-US" sz="1300" dirty="0" smtClean="0">
              <a:latin typeface="+mj-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Material Preparation and characterization studies and</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solid-state electrochemical device applications viz. solid state batteries.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supercapacitor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light emitting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elechrochemical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cell of ionic composites,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-composites, ionic polymers and polymer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-composite electrolyte materials.</a:t>
            </a: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Theoretical Material/</a:t>
            </a:r>
            <a:r>
              <a:rPr kumimoji="0" lang="en-US" sz="1300" b="1" i="0" u="none" strike="noStrike" cap="none" normalizeH="0" baseline="0" dirty="0" err="1" smtClean="0">
                <a:ln>
                  <a:noFill/>
                </a:ln>
                <a:solidFill>
                  <a:schemeClr val="tx1"/>
                </a:solidFill>
                <a:effectLst/>
                <a:latin typeface="+mj-lt"/>
                <a:ea typeface="Calibri" pitchFamily="34" charset="0"/>
                <a:cs typeface="Times New Roman" pitchFamily="18" charset="0"/>
              </a:rPr>
              <a:t>Nano</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-material  Science :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Mathematical -Modeling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Mathematical modeling and evaluation of transport properties of</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some ionic/</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superionic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solids by using space charge depolarization method. Modeling of electrochemical devices viz. solid state batteries, super capacitors and sensors are also in progress.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DFT based first principle studies : M</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olecular structure, electronic/electrical,</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mechanical, optical and transport properties using density functional based approach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nano-matrials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biomaterials, ionic/super-ionic solids and electronic/ionic conducting polymers implemented in SIESTA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transiesta</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software. </a:t>
            </a:r>
          </a:p>
          <a:p>
            <a:pPr marL="0" marR="0" lvl="0" indent="0" algn="ctr" defTabSz="914400" rtl="0" eaLnBrk="0" fontAlgn="base" latinLnBrk="0" hangingPunct="0">
              <a:lnSpc>
                <a:spcPct val="100000"/>
              </a:lnSpc>
              <a:spcBef>
                <a:spcPct val="0"/>
              </a:spcBef>
              <a:spcAft>
                <a:spcPct val="0"/>
              </a:spcAft>
              <a:buClrTx/>
              <a:buSzTx/>
              <a:buFontTx/>
              <a:buChar char="•"/>
              <a:tabLst>
                <a:tab pos="228600"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Molecular  mechanics  and  Molecular  dynamic  simulation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polymer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nano</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-composite materials for solid state battery, super capacitor, organic light emitting diode(OLED), light emitting electrochemical cell (LEEC) applications.</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934201" y="1981200"/>
          <a:ext cx="1969650" cy="228600"/>
        </p:xfrm>
        <a:graphic>
          <a:graphicData uri="http://schemas.openxmlformats.org/drawingml/2006/table">
            <a:tbl>
              <a:tblPr>
                <a:tableStyleId>{D7AC3CCA-C797-4891-BE02-D94E43425B78}</a:tableStyleId>
              </a:tblPr>
              <a:tblGrid>
                <a:gridCol w="252285"/>
                <a:gridCol w="183635"/>
                <a:gridCol w="183635"/>
                <a:gridCol w="183635"/>
                <a:gridCol w="248285"/>
                <a:gridCol w="183635"/>
                <a:gridCol w="183635"/>
                <a:gridCol w="183635"/>
                <a:gridCol w="183635"/>
                <a:gridCol w="183635"/>
              </a:tblGrid>
              <a:tr h="228600">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r>
            </a:tbl>
          </a:graphicData>
        </a:graphic>
      </p:graphicFrame>
      <p:sp>
        <p:nvSpPr>
          <p:cNvPr id="43009" name="Rectangle 1"/>
          <p:cNvSpPr>
            <a:spLocks noChangeArrowheads="1"/>
          </p:cNvSpPr>
          <p:nvPr/>
        </p:nvSpPr>
        <p:spPr bwMode="auto">
          <a:xfrm>
            <a:off x="0" y="1676400"/>
            <a:ext cx="9144000"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sz="1200" b="1" dirty="0" smtClean="0">
                <a:latin typeface="Times New Roman" pitchFamily="18" charset="0"/>
                <a:cs typeface="Times New Roman" pitchFamily="18" charset="0"/>
              </a:rPr>
              <a:t>CHHATTISGARH SWAMI VIVEKANAND TECHNICAL UNIVERSITY, BHILAI</a:t>
            </a:r>
            <a:endParaRPr lang="en-GB" sz="1200" b="1" u="sng" dirty="0" smtClean="0">
              <a:latin typeface="Times New Roman" pitchFamily="18" charset="0"/>
              <a:cs typeface="Times New Roman" pitchFamily="18" charset="0"/>
            </a:endParaRPr>
          </a:p>
          <a:p>
            <a:pPr algn="ctr" eaLnBrk="0" fontAlgn="base" hangingPunct="0">
              <a:spcBef>
                <a:spcPct val="0"/>
              </a:spcBef>
              <a:spcAft>
                <a:spcPct val="0"/>
              </a:spcAft>
            </a:pPr>
            <a:r>
              <a:rPr lang="en-GB" sz="1200" b="1" dirty="0" smtClean="0">
                <a:latin typeface="Times New Roman" pitchFamily="18" charset="0"/>
                <a:cs typeface="Times New Roman" pitchFamily="18" charset="0"/>
              </a:rPr>
              <a:t>Ph.D. Entrance Examination/Personal Interview Year 2018</a:t>
            </a:r>
            <a:endParaRPr lang="en-GB" sz="1200" b="1" u="sng" dirty="0" smtClean="0">
              <a:latin typeface="Times New Roman" pitchFamily="18" charset="0"/>
              <a:cs typeface="Times New Roman" pitchFamily="18" charset="0"/>
            </a:endParaRPr>
          </a:p>
          <a:p>
            <a:pPr algn="ct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ROLL NO.: </a:t>
            </a:r>
            <a:endParaRPr lang="en-US" sz="1200" dirty="0" smtClean="0">
              <a:latin typeface="Arial" pitchFamily="34" charset="0"/>
              <a:cs typeface="Arial" pitchFamily="34" charset="0"/>
            </a:endParaRPr>
          </a:p>
          <a:p>
            <a:pPr algn="ctr" eaLnBrk="0" fontAlgn="base" hangingPunct="0">
              <a:spcBef>
                <a:spcPct val="0"/>
              </a:spcBef>
              <a:spcAft>
                <a:spcPct val="0"/>
              </a:spcAft>
            </a:pPr>
            <a:r>
              <a:rPr lang="en-GB" sz="1200" b="1" u="sng" dirty="0" smtClean="0">
                <a:latin typeface="Arial" pitchFamily="34" charset="0"/>
                <a:ea typeface="Times New Roman" pitchFamily="18" charset="0"/>
                <a:cs typeface="Arial" pitchFamily="34" charset="0"/>
              </a:rPr>
              <a:t>ADMISSION SLIP</a:t>
            </a:r>
            <a:endParaRPr lang="en-GB" sz="1200" dirty="0" smtClean="0">
              <a:latin typeface="Arial" pitchFamily="34" charset="0"/>
              <a:cs typeface="Arial" pitchFamily="34" charset="0"/>
            </a:endParaRPr>
          </a:p>
        </p:txBody>
      </p:sp>
      <p:pic>
        <p:nvPicPr>
          <p:cNvPr id="43010"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886200" y="685800"/>
            <a:ext cx="1295400" cy="838200"/>
          </a:xfrm>
          <a:prstGeom prst="rect">
            <a:avLst/>
          </a:prstGeom>
          <a:noFill/>
          <a:ln w="9525">
            <a:noFill/>
            <a:miter lim="800000"/>
            <a:headEnd/>
            <a:tailEnd/>
          </a:ln>
        </p:spPr>
      </p:pic>
      <p:graphicFrame>
        <p:nvGraphicFramePr>
          <p:cNvPr id="5" name="Table 4"/>
          <p:cNvGraphicFramePr>
            <a:graphicFrameLocks noGrp="1"/>
          </p:cNvGraphicFramePr>
          <p:nvPr/>
        </p:nvGraphicFramePr>
        <p:xfrm>
          <a:off x="7391400" y="3810000"/>
          <a:ext cx="1143000" cy="330835"/>
        </p:xfrm>
        <a:graphic>
          <a:graphicData uri="http://schemas.openxmlformats.org/drawingml/2006/table">
            <a:tbl>
              <a:tblPr/>
              <a:tblGrid>
                <a:gridCol w="1143000"/>
              </a:tblGrid>
              <a:tr h="330835">
                <a:tc>
                  <a:txBody>
                    <a:bodyPr/>
                    <a:lstStyle/>
                    <a:p>
                      <a:pPr marL="0" marR="0" algn="l">
                        <a:spcBef>
                          <a:spcPts val="0"/>
                        </a:spcBef>
                        <a:spcAft>
                          <a:spcPts val="0"/>
                        </a:spcAft>
                      </a:pPr>
                      <a:endParaRPr lang="en-GB"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11" name="Rectangle 3"/>
          <p:cNvSpPr>
            <a:spLocks noChangeArrowheads="1"/>
          </p:cNvSpPr>
          <p:nvPr/>
        </p:nvSpPr>
        <p:spPr bwMode="auto">
          <a:xfrm>
            <a:off x="304800" y="2590801"/>
            <a:ext cx="8610600"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GB" sz="1200" b="1" dirty="0" smtClean="0">
                <a:latin typeface="Arial" pitchFamily="34" charset="0"/>
                <a:ea typeface="Times New Roman" pitchFamily="18" charset="0"/>
                <a:cs typeface="Arial" pitchFamily="34" charset="0"/>
              </a:rPr>
              <a:t>Examination Centre: </a:t>
            </a:r>
            <a:r>
              <a:rPr lang="en-GB" sz="1200" dirty="0" smtClean="0">
                <a:latin typeface="Arial" pitchFamily="34" charset="0"/>
                <a:ea typeface="Times New Roman" pitchFamily="18" charset="0"/>
                <a:cs typeface="Arial" pitchFamily="34" charset="0"/>
              </a:rPr>
              <a:t>........................................................</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Name of the Candidate:</a:t>
            </a:r>
            <a:r>
              <a:rPr lang="en-GB" sz="1200" dirty="0" smtClean="0">
                <a:latin typeface="Times New Roman" pitchFamily="18" charset="0"/>
                <a:cs typeface="Times New Roman" pitchFamily="18" charset="0"/>
              </a:rPr>
              <a:t> ..........................................................</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Discipline: </a:t>
            </a:r>
            <a:r>
              <a:rPr lang="en-GB" sz="1200" dirty="0" smtClean="0">
                <a:latin typeface="Arial" pitchFamily="34" charset="0"/>
                <a:ea typeface="Times New Roman" pitchFamily="18" charset="0"/>
                <a:cs typeface="Arial" pitchFamily="34" charset="0"/>
              </a:rPr>
              <a:t>........................................................................................................</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Address:</a:t>
            </a:r>
            <a:r>
              <a:rPr lang="en-GB" sz="1200" dirty="0" smtClean="0">
                <a:latin typeface="Times New Roman" pitchFamily="18" charset="0"/>
                <a:cs typeface="Times New Roman" pitchFamily="18" charset="0"/>
              </a:rPr>
              <a:t>	</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a:t>
            </a:r>
          </a:p>
          <a:p>
            <a:pPr eaLnBrk="0" fontAlgn="base" hangingPunct="0">
              <a:spcBef>
                <a:spcPct val="0"/>
              </a:spcBef>
              <a:spcAft>
                <a:spcPct val="0"/>
              </a:spcAft>
            </a:pP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is permitted to appear in the Entrance Examination/Personal Interview for Ph.D. Programme 20..... </a:t>
            </a:r>
            <a:endParaRPr lang="en-GB" sz="1200" dirty="0" smtClean="0">
              <a:latin typeface="Arial" pitchFamily="34" charset="0"/>
              <a:cs typeface="Arial" pitchFamily="34" charset="0"/>
            </a:endParaRPr>
          </a:p>
        </p:txBody>
      </p:sp>
      <p:sp>
        <p:nvSpPr>
          <p:cNvPr id="43012" name="Rectangle 4"/>
          <p:cNvSpPr>
            <a:spLocks noChangeArrowheads="1"/>
          </p:cNvSpPr>
          <p:nvPr/>
        </p:nvSpPr>
        <p:spPr bwMode="auto">
          <a:xfrm>
            <a:off x="304800" y="4343400"/>
            <a:ext cx="8686800"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GB" sz="1000" dirty="0" smtClean="0">
                <a:latin typeface="Arial" pitchFamily="34" charset="0"/>
                <a:ea typeface="Times New Roman" pitchFamily="18" charset="0"/>
                <a:cs typeface="Arial" pitchFamily="34" charset="0"/>
              </a:rPr>
              <a:t>                                                                                                                                                                                   </a:t>
            </a:r>
            <a:r>
              <a:rPr lang="en-GB" sz="1200" dirty="0" smtClean="0">
                <a:latin typeface="Arial" pitchFamily="34" charset="0"/>
                <a:ea typeface="Times New Roman" pitchFamily="18" charset="0"/>
                <a:cs typeface="Arial" pitchFamily="34" charset="0"/>
              </a:rPr>
              <a:t>Specimen signature of the applicant</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											</a:t>
            </a:r>
          </a:p>
          <a:p>
            <a:pPr eaLnBrk="0" fontAlgn="base" hangingPunct="0">
              <a:spcBef>
                <a:spcPct val="0"/>
              </a:spcBef>
              <a:spcAft>
                <a:spcPct val="0"/>
              </a:spcAft>
            </a:pPr>
            <a:r>
              <a:rPr lang="en-GB" sz="1200" b="1" dirty="0" smtClean="0">
                <a:latin typeface="Times New Roman" pitchFamily="18" charset="0"/>
                <a:cs typeface="Times New Roman" pitchFamily="18" charset="0"/>
              </a:rPr>
              <a:t> Date: 							            Signature of Issuing Officer</a:t>
            </a:r>
            <a:endParaRPr lang="en-GB" sz="1200" b="1" u="sng" dirty="0" smtClean="0">
              <a:latin typeface="Times New Roman" pitchFamily="18" charset="0"/>
              <a:cs typeface="Times New Roman" pitchFamily="18" charset="0"/>
            </a:endParaRPr>
          </a:p>
          <a:p>
            <a:pPr lvl="0" eaLnBrk="0" fontAlgn="base" hangingPunct="0">
              <a:spcBef>
                <a:spcPct val="0"/>
              </a:spcBef>
              <a:spcAft>
                <a:spcPct val="0"/>
              </a:spcAft>
            </a:pPr>
            <a:r>
              <a:rPr lang="en-GB" sz="1200" b="1" dirty="0" smtClean="0">
                <a:latin typeface="Times New Roman" pitchFamily="18" charset="0"/>
                <a:cs typeface="Times New Roman" pitchFamily="18" charset="0"/>
              </a:rPr>
              <a:t>									</a:t>
            </a:r>
          </a:p>
          <a:p>
            <a:pPr lvl="0" eaLnBrk="0" fontAlgn="base" hangingPunct="0">
              <a:spcBef>
                <a:spcPct val="0"/>
              </a:spcBef>
              <a:spcAft>
                <a:spcPct val="0"/>
              </a:spcAft>
            </a:pPr>
            <a:r>
              <a:rPr lang="en-GB" sz="1200" b="1" dirty="0" smtClean="0">
                <a:latin typeface="Times New Roman" pitchFamily="18" charset="0"/>
                <a:cs typeface="Times New Roman" pitchFamily="18" charset="0"/>
              </a:rPr>
              <a:t>							            Seal</a:t>
            </a:r>
            <a:r>
              <a:rPr lang="en-GB" sz="1200" b="1" dirty="0" smtClean="0">
                <a:latin typeface="Arial Narrow" pitchFamily="34" charset="0"/>
                <a:cs typeface="Times New Roman" pitchFamily="18" charset="0"/>
              </a:rPr>
              <a:t>	</a:t>
            </a:r>
          </a:p>
          <a:p>
            <a:pPr lvl="0" eaLnBrk="0" fontAlgn="base" hangingPunct="0">
              <a:spcBef>
                <a:spcPct val="0"/>
              </a:spcBef>
              <a:spcAft>
                <a:spcPct val="0"/>
              </a:spcAft>
            </a:pPr>
            <a:r>
              <a:rPr lang="en-GB" sz="1200" b="1" dirty="0" smtClean="0">
                <a:latin typeface="Times New Roman" pitchFamily="18" charset="0"/>
                <a:cs typeface="Times New Roman" pitchFamily="18" charset="0"/>
              </a:rPr>
              <a:t> </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Note: Valid ID proof is must during examination </a:t>
            </a:r>
            <a:endParaRPr lang="en-GB" sz="1200" dirty="0" smtClean="0">
              <a:latin typeface="Arial" pitchFamily="34" charset="0"/>
              <a:cs typeface="Arial" pitchFamily="34" charset="0"/>
            </a:endParaRPr>
          </a:p>
        </p:txBody>
      </p:sp>
      <p:sp>
        <p:nvSpPr>
          <p:cNvPr id="43013" name="Rectangle 5"/>
          <p:cNvSpPr>
            <a:spLocks noChangeArrowheads="1"/>
          </p:cNvSpPr>
          <p:nvPr/>
        </p:nvSpPr>
        <p:spPr bwMode="auto">
          <a:xfrm>
            <a:off x="7239000" y="2362200"/>
            <a:ext cx="1371600" cy="1295400"/>
          </a:xfrm>
          <a:prstGeom prst="rect">
            <a:avLst/>
          </a:prstGeom>
          <a:noFill/>
          <a:ln w="12700">
            <a:solidFill>
              <a:srgbClr val="000000"/>
            </a:solidFill>
            <a:miter lim="800000"/>
            <a:headEnd/>
            <a:tailEnd/>
          </a:ln>
        </p:spPr>
        <p:txBody>
          <a:bodyPr vert="horz" wrap="square" lIns="12699" tIns="12699" rIns="12699" bIns="12699" numCol="1" anchor="t" anchorCtr="0" compatLnSpc="1">
            <a:prstTxWarp prst="textNoShape">
              <a:avLst/>
            </a:prstTxWarp>
          </a:bodyPr>
          <a:lstStyle/>
          <a:p>
            <a:pPr fontAlgn="base">
              <a:spcBef>
                <a:spcPct val="0"/>
              </a:spcBef>
              <a:spcAft>
                <a:spcPts val="1000"/>
              </a:spcAft>
            </a:pPr>
            <a:endParaRPr lang="en-US" sz="1100" dirty="0" smtClean="0">
              <a:latin typeface="Arial Narrow" pitchFamily="34" charset="0"/>
              <a:cs typeface="Arial" pitchFamily="34" charset="0"/>
            </a:endParaRPr>
          </a:p>
          <a:p>
            <a:pPr algn="ctr" fontAlgn="base">
              <a:spcBef>
                <a:spcPct val="0"/>
              </a:spcBef>
              <a:spcAft>
                <a:spcPts val="1000"/>
              </a:spcAft>
            </a:pPr>
            <a:endParaRPr lang="en-US" sz="1100" dirty="0" smtClean="0">
              <a:latin typeface="Arial Narrow" pitchFamily="34" charset="0"/>
              <a:cs typeface="Arial" pitchFamily="34" charset="0"/>
            </a:endParaRPr>
          </a:p>
          <a:p>
            <a:pPr algn="ctr" fontAlgn="base">
              <a:spcBef>
                <a:spcPct val="0"/>
              </a:spcBef>
              <a:spcAft>
                <a:spcPts val="1000"/>
              </a:spcAft>
            </a:pPr>
            <a:r>
              <a:rPr lang="en-US" sz="1100" dirty="0" smtClean="0">
                <a:latin typeface="Arial Narrow" pitchFamily="34" charset="0"/>
                <a:cs typeface="Arial" pitchFamily="34" charset="0"/>
              </a:rPr>
              <a:t>Affix Recent Colour photograph</a:t>
            </a:r>
          </a:p>
          <a:p>
            <a:pPr algn="ctr" fontAlgn="base">
              <a:spcBef>
                <a:spcPct val="0"/>
              </a:spcBef>
              <a:spcAft>
                <a:spcPts val="1000"/>
              </a:spcAft>
            </a:pPr>
            <a:r>
              <a:rPr lang="en-US" sz="1100" dirty="0" smtClean="0">
                <a:latin typeface="Arial Narrow" pitchFamily="34" charset="0"/>
                <a:cs typeface="Arial" pitchFamily="34" charset="0"/>
              </a:rPr>
              <a:t> </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SVTU_logo (1).jpg"/>
          <p:cNvPicPr>
            <a:picLocks noChangeAspect="1"/>
          </p:cNvPicPr>
          <p:nvPr/>
        </p:nvPicPr>
        <p:blipFill>
          <a:blip r:embed="rId2" cstate="print"/>
          <a:stretch>
            <a:fillRect/>
          </a:stretch>
        </p:blipFill>
        <p:spPr>
          <a:xfrm>
            <a:off x="3581400" y="914400"/>
            <a:ext cx="1514475" cy="914400"/>
          </a:xfrm>
          <a:prstGeom prst="rect">
            <a:avLst/>
          </a:prstGeom>
        </p:spPr>
      </p:pic>
      <p:graphicFrame>
        <p:nvGraphicFramePr>
          <p:cNvPr id="3" name="Table 2"/>
          <p:cNvGraphicFramePr>
            <a:graphicFrameLocks noGrp="1"/>
          </p:cNvGraphicFramePr>
          <p:nvPr/>
        </p:nvGraphicFramePr>
        <p:xfrm>
          <a:off x="457197" y="1999300"/>
          <a:ext cx="8229602" cy="4172899"/>
        </p:xfrm>
        <a:graphic>
          <a:graphicData uri="http://schemas.openxmlformats.org/drawingml/2006/table">
            <a:tbl>
              <a:tblPr/>
              <a:tblGrid>
                <a:gridCol w="846775"/>
                <a:gridCol w="3347410"/>
                <a:gridCol w="846775"/>
                <a:gridCol w="1362781"/>
                <a:gridCol w="1825861"/>
              </a:tblGrid>
              <a:tr h="422305">
                <a:tc gridSpan="5">
                  <a:txBody>
                    <a:bodyPr/>
                    <a:lstStyle/>
                    <a:p>
                      <a:pPr algn="ctr" fontAlgn="ctr"/>
                      <a:r>
                        <a:rPr lang="en-US" sz="2000" b="0" i="0" u="none" strike="noStrike" dirty="0">
                          <a:solidFill>
                            <a:srgbClr val="000000"/>
                          </a:solidFill>
                          <a:latin typeface="Calibri"/>
                        </a:rPr>
                        <a:t>Chhattisgarh Swami Vivekanand Technical University, Bhilai</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075">
                <a:tc>
                  <a:txBody>
                    <a:bodyPr/>
                    <a:lstStyle/>
                    <a:p>
                      <a:pPr algn="l" fontAlgn="ctr"/>
                      <a:endParaRPr lang="en-US" sz="18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18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18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r h="380075">
                <a:tc gridSpan="5">
                  <a:txBody>
                    <a:bodyPr/>
                    <a:lstStyle/>
                    <a:p>
                      <a:pPr algn="ctr" fontAlgn="ctr"/>
                      <a:r>
                        <a:rPr lang="en-US" sz="1800" b="0" i="0" u="none" strike="noStrike" dirty="0">
                          <a:solidFill>
                            <a:srgbClr val="000000"/>
                          </a:solidFill>
                          <a:latin typeface="Calibri"/>
                        </a:rPr>
                        <a:t>Ph.D. Programme fee for </a:t>
                      </a:r>
                      <a:r>
                        <a:rPr lang="en-US" sz="1800" b="0" i="0" u="none" strike="noStrike" dirty="0" smtClean="0">
                          <a:solidFill>
                            <a:srgbClr val="000000"/>
                          </a:solidFill>
                          <a:latin typeface="Calibri"/>
                        </a:rPr>
                        <a:t>the</a:t>
                      </a:r>
                      <a:r>
                        <a:rPr lang="en-US" sz="1800" b="0" i="0" u="none" strike="noStrike" baseline="0" dirty="0" smtClean="0">
                          <a:solidFill>
                            <a:srgbClr val="000000"/>
                          </a:solidFill>
                          <a:latin typeface="Calibri"/>
                        </a:rPr>
                        <a:t> </a:t>
                      </a:r>
                      <a:r>
                        <a:rPr lang="en-US" sz="1800" b="0" i="0" u="none" strike="noStrike" dirty="0" smtClean="0">
                          <a:solidFill>
                            <a:srgbClr val="000000"/>
                          </a:solidFill>
                          <a:latin typeface="Calibri"/>
                        </a:rPr>
                        <a:t>University  </a:t>
                      </a:r>
                      <a:endParaRPr lang="en-US" sz="1800" b="0" i="0" u="none" strike="noStrike" dirty="0">
                        <a:solidFill>
                          <a:srgbClr val="000000"/>
                        </a:solidFill>
                        <a:latin typeface="Calibri"/>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613">
                <a:tc>
                  <a:txBody>
                    <a:bodyPr/>
                    <a:lstStyle/>
                    <a:p>
                      <a:pPr algn="ctr" fontAlgn="ctr"/>
                      <a:endParaRPr lang="en-US" sz="1400" b="0" i="0" u="none" strike="noStrike">
                        <a:solidFill>
                          <a:srgbClr val="000000"/>
                        </a:solidFill>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29927">
                <a:tc>
                  <a:txBody>
                    <a:bodyPr/>
                    <a:lstStyle/>
                    <a:p>
                      <a:pPr algn="ctr" fontAlgn="ctr"/>
                      <a:r>
                        <a:rPr lang="en-US" sz="1400" b="1" i="0" u="none" strike="noStrike" dirty="0" smtClean="0">
                          <a:solidFill>
                            <a:srgbClr val="000000"/>
                          </a:solidFill>
                          <a:latin typeface="Calibri"/>
                        </a:rPr>
                        <a:t>Sl. No</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Particulars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dirty="0">
                          <a:solidFill>
                            <a:srgbClr val="000000"/>
                          </a:solidFill>
                          <a:latin typeface="Calibri"/>
                        </a:rPr>
                        <a:t>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1" i="0" u="none" strike="noStrike">
                          <a:solidFill>
                            <a:srgbClr val="000000"/>
                          </a:solidFill>
                          <a:latin typeface="Calibri"/>
                        </a:rPr>
                        <a:t>Remarks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Ph.D. Entrance exam. fee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Ph.D. Enrollment fee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up to specified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Late fee for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Calibri"/>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Immigration fee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smtClean="0">
                          <a:solidFill>
                            <a:srgbClr val="000000"/>
                          </a:solidFill>
                          <a:latin typeface="Calibri"/>
                        </a:rPr>
                        <a:t>Course </a:t>
                      </a:r>
                      <a:r>
                        <a:rPr lang="en-US" sz="1400" b="0" i="0" u="none" strike="noStrike" dirty="0">
                          <a:solidFill>
                            <a:srgbClr val="000000"/>
                          </a:solidFill>
                          <a:latin typeface="Calibri"/>
                        </a:rPr>
                        <a:t>work exam fee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525.00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Ph.D. Registration </a:t>
                      </a:r>
                      <a:r>
                        <a:rPr lang="en-US" sz="1400" b="0" i="0" u="none" strike="noStrike" dirty="0" smtClean="0">
                          <a:solidFill>
                            <a:srgbClr val="000000"/>
                          </a:solidFill>
                          <a:latin typeface="Calibri"/>
                        </a:rPr>
                        <a:t>fee (At University)</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Calibri"/>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Ph.D. Six monthly progress report fee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for each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13">
                <a:tc>
                  <a:txBody>
                    <a:bodyPr/>
                    <a:lstStyle/>
                    <a:p>
                      <a:pPr algn="ctr" fontAlgn="ctr"/>
                      <a:r>
                        <a:rPr lang="en-US" sz="14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Ph.D. thesis submission fee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0" i="0" u="none" strike="noStrike" dirty="0">
                          <a:solidFill>
                            <a:srgbClr val="000000"/>
                          </a:solidFill>
                          <a:latin typeface="Calibri"/>
                        </a:rPr>
                        <a:t>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20000.00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57200" y="6488668"/>
            <a:ext cx="4419600" cy="292388"/>
          </a:xfrm>
          <a:prstGeom prst="rect">
            <a:avLst/>
          </a:prstGeom>
          <a:noFill/>
        </p:spPr>
        <p:txBody>
          <a:bodyPr wrap="square" rtlCol="0">
            <a:spAutoFit/>
          </a:bodyPr>
          <a:lstStyle/>
          <a:p>
            <a:r>
              <a:rPr lang="en-US" sz="1300" b="1" dirty="0" smtClean="0"/>
              <a:t>Note:- Fees may vary if necessary.</a:t>
            </a:r>
            <a:endParaRPr lang="en-US" sz="13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0" y="762000"/>
          <a:ext cx="942975" cy="838200"/>
        </p:xfrm>
        <a:graphic>
          <a:graphicData uri="http://schemas.openxmlformats.org/presentationml/2006/ole">
            <p:oleObj spid="_x0000_s28673" name="Bitmap Image" r:id="rId3" imgW="5361905" imgH="5638095" progId="PBrush">
              <p:embed/>
            </p:oleObj>
          </a:graphicData>
        </a:graphic>
      </p:graphicFrame>
      <p:sp>
        <p:nvSpPr>
          <p:cNvPr id="28675" name="Text Box 3"/>
          <p:cNvSpPr txBox="1">
            <a:spLocks noChangeArrowheads="1"/>
          </p:cNvSpPr>
          <p:nvPr/>
        </p:nvSpPr>
        <p:spPr bwMode="auto">
          <a:xfrm>
            <a:off x="1066800" y="762000"/>
            <a:ext cx="7239000" cy="762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cs typeface="Arial" pitchFamily="34" charset="0"/>
              </a:rPr>
              <a:t>C</a:t>
            </a:r>
            <a:r>
              <a:rPr kumimoji="0" lang="en-US" sz="1400" b="1" i="0" u="none" strike="noStrike" cap="none" normalizeH="0" baseline="0" dirty="0" smtClean="0">
                <a:ln>
                  <a:noFill/>
                </a:ln>
                <a:solidFill>
                  <a:schemeClr val="tx1"/>
                </a:solidFill>
                <a:effectLst/>
                <a:latin typeface="Calibri" pitchFamily="34" charset="0"/>
                <a:cs typeface="Arial" pitchFamily="34" charset="0"/>
              </a:rPr>
              <a:t>HHATTISGARH </a:t>
            </a:r>
            <a:r>
              <a:rPr kumimoji="0" lang="en-US" sz="2200" b="1" i="0" u="none" strike="noStrike" cap="none" normalizeH="0" baseline="0" dirty="0" smtClean="0">
                <a:ln>
                  <a:noFill/>
                </a:ln>
                <a:solidFill>
                  <a:schemeClr val="tx1"/>
                </a:solidFill>
                <a:effectLst/>
                <a:latin typeface="Calibri" pitchFamily="34" charset="0"/>
                <a:cs typeface="Arial" pitchFamily="34" charset="0"/>
              </a:rPr>
              <a:t>S</a:t>
            </a:r>
            <a:r>
              <a:rPr kumimoji="0" lang="en-US" sz="1400" b="1" i="0" u="none" strike="noStrike" cap="none" normalizeH="0" baseline="0" dirty="0" smtClean="0">
                <a:ln>
                  <a:noFill/>
                </a:ln>
                <a:solidFill>
                  <a:schemeClr val="tx1"/>
                </a:solidFill>
                <a:effectLst/>
                <a:latin typeface="Calibri" pitchFamily="34" charset="0"/>
                <a:cs typeface="Arial" pitchFamily="34" charset="0"/>
              </a:rPr>
              <a:t>WAMI </a:t>
            </a:r>
            <a:r>
              <a:rPr kumimoji="0" lang="en-US" sz="2200" b="1" i="0" u="none" strike="noStrike" cap="none" normalizeH="0" baseline="0" dirty="0" smtClean="0">
                <a:ln>
                  <a:noFill/>
                </a:ln>
                <a:solidFill>
                  <a:schemeClr val="tx1"/>
                </a:solidFill>
                <a:effectLst/>
                <a:latin typeface="Calibri" pitchFamily="34" charset="0"/>
                <a:cs typeface="Arial" pitchFamily="34" charset="0"/>
              </a:rPr>
              <a:t>V</a:t>
            </a:r>
            <a:r>
              <a:rPr kumimoji="0" lang="en-US" sz="1400" b="1" i="0" u="none" strike="noStrike" cap="none" normalizeH="0" baseline="0" dirty="0" smtClean="0">
                <a:ln>
                  <a:noFill/>
                </a:ln>
                <a:solidFill>
                  <a:schemeClr val="tx1"/>
                </a:solidFill>
                <a:effectLst/>
                <a:latin typeface="Calibri" pitchFamily="34" charset="0"/>
                <a:cs typeface="Arial" pitchFamily="34" charset="0"/>
              </a:rPr>
              <a:t>IVEKANAND </a:t>
            </a:r>
            <a:r>
              <a:rPr kumimoji="0" lang="en-US" sz="2200" b="1" i="0" u="none" strike="noStrike" cap="none" normalizeH="0" baseline="0" dirty="0" smtClean="0">
                <a:ln>
                  <a:noFill/>
                </a:ln>
                <a:solidFill>
                  <a:schemeClr val="tx1"/>
                </a:solidFill>
                <a:effectLst/>
                <a:latin typeface="Calibri" pitchFamily="34" charset="0"/>
                <a:cs typeface="Arial" pitchFamily="34" charset="0"/>
              </a:rPr>
              <a:t>T</a:t>
            </a:r>
            <a:r>
              <a:rPr kumimoji="0" lang="en-US" sz="1400" b="1" i="0" u="none" strike="noStrike" cap="none" normalizeH="0" baseline="0" dirty="0" smtClean="0">
                <a:ln>
                  <a:noFill/>
                </a:ln>
                <a:solidFill>
                  <a:schemeClr val="tx1"/>
                </a:solidFill>
                <a:effectLst/>
                <a:latin typeface="Calibri" pitchFamily="34" charset="0"/>
                <a:cs typeface="Arial" pitchFamily="34" charset="0"/>
              </a:rPr>
              <a:t>ECHNICAL </a:t>
            </a:r>
            <a:r>
              <a:rPr kumimoji="0" lang="en-US" sz="2200" b="1" i="0" u="none" strike="noStrike" cap="none" normalizeH="0" baseline="0" dirty="0" smtClean="0">
                <a:ln>
                  <a:noFill/>
                </a:ln>
                <a:solidFill>
                  <a:schemeClr val="tx1"/>
                </a:solidFill>
                <a:effectLst/>
                <a:latin typeface="Calibri" pitchFamily="34" charset="0"/>
                <a:cs typeface="Arial" pitchFamily="34" charset="0"/>
              </a:rPr>
              <a:t>U</a:t>
            </a:r>
            <a:r>
              <a:rPr kumimoji="0" lang="en-US" sz="1400" b="1" i="0" u="none" strike="noStrike" cap="none" normalizeH="0" baseline="0" dirty="0" smtClean="0">
                <a:ln>
                  <a:noFill/>
                </a:ln>
                <a:solidFill>
                  <a:schemeClr val="tx1"/>
                </a:solidFill>
                <a:effectLst/>
                <a:latin typeface="Calibri" pitchFamily="34" charset="0"/>
                <a:cs typeface="Arial" pitchFamily="34" charset="0"/>
              </a:rPr>
              <a:t>NIVERSITY,BHILAI</a:t>
            </a:r>
            <a:endParaRPr kumimoji="0" lang="en-US"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Kruti Dev 010" pitchFamily="2" charset="0"/>
                <a:cs typeface="Arial" pitchFamily="34" charset="0"/>
              </a:rPr>
              <a:t>NÙkhlx</a:t>
            </a:r>
            <a:r>
              <a:rPr kumimoji="0" lang="en-US" sz="1800" b="1" i="0" u="none" strike="noStrike" cap="none" normalizeH="0" baseline="0" dirty="0" smtClean="0">
                <a:ln>
                  <a:noFill/>
                </a:ln>
                <a:solidFill>
                  <a:schemeClr val="tx1"/>
                </a:solidFill>
                <a:effectLst/>
                <a:latin typeface="Kruti Dev 010" pitchFamily="2" charset="0"/>
                <a:cs typeface="Arial" pitchFamily="34" charset="0"/>
              </a:rPr>
              <a:t>&lt;+ </a:t>
            </a:r>
            <a:r>
              <a:rPr kumimoji="0" lang="en-US" sz="1800" b="1" i="0" u="none" strike="noStrike" cap="none" normalizeH="0" baseline="0" dirty="0" err="1" smtClean="0">
                <a:ln>
                  <a:noFill/>
                </a:ln>
                <a:solidFill>
                  <a:schemeClr val="tx1"/>
                </a:solidFill>
                <a:effectLst/>
                <a:latin typeface="Kruti Dev 010" pitchFamily="2" charset="0"/>
                <a:cs typeface="Arial" pitchFamily="34" charset="0"/>
              </a:rPr>
              <a:t>Lokeh</a:t>
            </a:r>
            <a:r>
              <a:rPr kumimoji="0" lang="en-US" sz="1800" b="1" i="0" u="none" strike="noStrike" cap="none" normalizeH="0" baseline="0" dirty="0" smtClean="0">
                <a:ln>
                  <a:noFill/>
                </a:ln>
                <a:solidFill>
                  <a:schemeClr val="tx1"/>
                </a:solidFill>
                <a:effectLst/>
                <a:latin typeface="Kruti Dev 010" pitchFamily="2" charset="0"/>
                <a:cs typeface="Arial" pitchFamily="34" charset="0"/>
              </a:rPr>
              <a:t> </a:t>
            </a:r>
            <a:r>
              <a:rPr kumimoji="0" lang="en-US" sz="1800" b="1" i="0" u="none" strike="noStrike" cap="none" normalizeH="0" baseline="0" dirty="0" err="1" smtClean="0">
                <a:ln>
                  <a:noFill/>
                </a:ln>
                <a:solidFill>
                  <a:schemeClr val="tx1"/>
                </a:solidFill>
                <a:effectLst/>
                <a:latin typeface="Kruti Dev 010" pitchFamily="2" charset="0"/>
                <a:cs typeface="Arial" pitchFamily="34" charset="0"/>
              </a:rPr>
              <a:t>foosdkuan</a:t>
            </a:r>
            <a:r>
              <a:rPr kumimoji="0" lang="en-US" sz="1800" b="1" i="0" u="none" strike="noStrike" cap="none" normalizeH="0" baseline="0" dirty="0" smtClean="0">
                <a:ln>
                  <a:noFill/>
                </a:ln>
                <a:solidFill>
                  <a:schemeClr val="tx1"/>
                </a:solidFill>
                <a:effectLst/>
                <a:latin typeface="Kruti Dev 010" pitchFamily="2" charset="0"/>
                <a:cs typeface="Arial" pitchFamily="34" charset="0"/>
              </a:rPr>
              <a:t> </a:t>
            </a:r>
            <a:r>
              <a:rPr kumimoji="0" lang="en-US" sz="1800" b="1" i="0" u="none" strike="noStrike" cap="none" normalizeH="0" baseline="0" dirty="0" err="1" smtClean="0">
                <a:ln>
                  <a:noFill/>
                </a:ln>
                <a:solidFill>
                  <a:schemeClr val="tx1"/>
                </a:solidFill>
                <a:effectLst/>
                <a:latin typeface="Kruti Dev 010" pitchFamily="2" charset="0"/>
                <a:cs typeface="Arial" pitchFamily="34" charset="0"/>
              </a:rPr>
              <a:t>rduhdh</a:t>
            </a:r>
            <a:r>
              <a:rPr kumimoji="0" lang="en-US" sz="1800" b="1" i="0" u="none" strike="noStrike" cap="none" normalizeH="0" baseline="0" dirty="0" smtClean="0">
                <a:ln>
                  <a:noFill/>
                </a:ln>
                <a:solidFill>
                  <a:schemeClr val="tx1"/>
                </a:solidFill>
                <a:effectLst/>
                <a:latin typeface="Kruti Dev 010" pitchFamily="2" charset="0"/>
                <a:cs typeface="Arial" pitchFamily="34" charset="0"/>
              </a:rPr>
              <a:t> </a:t>
            </a:r>
            <a:r>
              <a:rPr kumimoji="0" lang="en-US" sz="1800" b="1" i="0" u="none" strike="noStrike" cap="none" normalizeH="0" baseline="0" dirty="0" err="1" smtClean="0">
                <a:ln>
                  <a:noFill/>
                </a:ln>
                <a:solidFill>
                  <a:schemeClr val="tx1"/>
                </a:solidFill>
                <a:effectLst/>
                <a:latin typeface="Kruti Dev 010" pitchFamily="2" charset="0"/>
                <a:cs typeface="Arial" pitchFamily="34" charset="0"/>
              </a:rPr>
              <a:t>fo'ofo|ky</a:t>
            </a:r>
            <a:r>
              <a:rPr kumimoji="0" lang="en-US" sz="1800" b="1" i="0" u="none" strike="noStrike" cap="none" normalizeH="0" baseline="0" dirty="0" smtClean="0">
                <a:ln>
                  <a:noFill/>
                </a:ln>
                <a:solidFill>
                  <a:schemeClr val="tx1"/>
                </a:solidFill>
                <a:effectLst/>
                <a:latin typeface="Kruti Dev 010" pitchFamily="2" charset="0"/>
                <a:cs typeface="Arial" pitchFamily="34" charset="0"/>
              </a:rPr>
              <a:t>;]</a:t>
            </a:r>
            <a:r>
              <a:rPr kumimoji="0" lang="en-US" sz="1800" b="1" i="0" u="none" strike="noStrike" cap="none" normalizeH="0" baseline="0" dirty="0" err="1" smtClean="0">
                <a:ln>
                  <a:noFill/>
                </a:ln>
                <a:solidFill>
                  <a:schemeClr val="tx1"/>
                </a:solidFill>
                <a:effectLst/>
                <a:latin typeface="Kruti Dev 010" pitchFamily="2" charset="0"/>
                <a:cs typeface="Arial" pitchFamily="34" charset="0"/>
              </a:rPr>
              <a:t>fHkykbZ</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6" name="Line 4"/>
          <p:cNvSpPr>
            <a:spLocks noChangeShapeType="1"/>
          </p:cNvSpPr>
          <p:nvPr/>
        </p:nvSpPr>
        <p:spPr bwMode="auto">
          <a:xfrm>
            <a:off x="-457200" y="1676400"/>
            <a:ext cx="1020445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78" name="Rectangle 6"/>
          <p:cNvSpPr>
            <a:spLocks noChangeArrowheads="1"/>
          </p:cNvSpPr>
          <p:nvPr/>
        </p:nvSpPr>
        <p:spPr bwMode="auto">
          <a:xfrm>
            <a:off x="0" y="1447801"/>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876550" algn="l"/>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tab pos="2876550" algn="l"/>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Annexure-1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Letter No.2439/CSVTU/Ph.D./2018                                                                                       Bhilai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Date: </a:t>
            </a:r>
            <a:r>
              <a:rPr lang="en-US" sz="1200" dirty="0" smtClean="0">
                <a:latin typeface="Calibri" pitchFamily="34" charset="0"/>
                <a:ea typeface="Calibri" pitchFamily="34" charset="0"/>
                <a:cs typeface="Times New Roman" pitchFamily="18" charset="0"/>
              </a:rPr>
              <a:t>__</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./__/.2018</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76550" algn="l"/>
              </a:tabLst>
            </a:pPr>
            <a:r>
              <a:rPr kumimoji="0" lang="en-US"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Ph.D. Programme fee structure (for </a:t>
            </a:r>
            <a:r>
              <a:rPr lang="en-US" sz="1600" b="1" u="sng" dirty="0" smtClean="0">
                <a:latin typeface="Times New Roman" pitchFamily="18" charset="0"/>
                <a:ea typeface="Calibri" pitchFamily="34" charset="0"/>
                <a:cs typeface="Times New Roman" pitchFamily="18" charset="0"/>
              </a:rPr>
              <a:t>R</a:t>
            </a:r>
            <a:r>
              <a:rPr kumimoji="0" lang="en-US"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esearch</a:t>
            </a:r>
            <a:r>
              <a:rPr kumimoji="0" lang="en-US" sz="1600" b="1" i="0" u="sng" strike="noStrike" cap="none" normalizeH="0" dirty="0" smtClean="0">
                <a:ln>
                  <a:noFill/>
                </a:ln>
                <a:solidFill>
                  <a:schemeClr val="tx1"/>
                </a:solidFill>
                <a:effectLst/>
                <a:latin typeface="Times New Roman" pitchFamily="18" charset="0"/>
                <a:ea typeface="Calibri" pitchFamily="34" charset="0"/>
                <a:cs typeface="Times New Roman" pitchFamily="18" charset="0"/>
              </a:rPr>
              <a:t> Centre</a:t>
            </a:r>
            <a:r>
              <a:rPr kumimoji="0" lang="en-US"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Admission  and  Fee Regulatory Committee, Technical Education Directorate Campus, Raipur has fixed the Ph.D. Programme fee vide their letter No. PA/AFRC/2012/6727, Raipur Dated 1.2.2012 as mentioned below: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For Engineering discipline, various subject  thereof and Computer Application.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For first semester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23000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Tution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fees, Library fees, Laboratory fees and other misc. fees)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2300 /-   (Growth and Development charges)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1500 /-   (Caution money)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Total Rs. 26800 /- (Rs. Twenty six thousand eight hundred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For subsequent each semester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13500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Tution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fees, Library fees, Laboratory fees and other misc. fees )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1350 /- (Growth and Development changes)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Total Rs.14850 /- (Rs. Fourteen thousand eight hundred fifty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For Pharmacy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For first Semester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23000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Tution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fees, Library fees, Laboratory fees and  other misc. fees)              </a:t>
            </a:r>
            <a:r>
              <a:rPr kumimoji="0" lang="en-US" sz="1300" b="0" i="0" u="none" strike="noStrike" cap="none" normalizeH="0" baseline="0" dirty="0" smtClean="0">
                <a:ln>
                  <a:noFill/>
                </a:ln>
                <a:solidFill>
                  <a:srgbClr val="FFFFFF"/>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rgbClr val="FFFFFF"/>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Rs.    2300 /- (Growth and Development charges)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1500 /-   (Caution money)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Total Rs. 26800 /- (Rs. Twenty six thousand eight hundred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For subsequent each semester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13500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Tution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fees, Library fees, Laboratory fees and other misc. fees )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1350 /- (Growth and Development changes)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Total Rs.14850 /- (Rs. Fourteen thousand eight hundred fifty )					Cont…..</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143000"/>
            <a:ext cx="9144000" cy="3493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For Management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For first Semester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Rs.18000/-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Tution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fees, Library fees, Laboratory fee, and all other fees including misc. fees)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1800/- (Growth and Development changes)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1500/- (Caution money)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Total Rs. 21300 /- (Rs. Twenty one thousand three hundred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For subsequent each semester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12000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Tution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fees, Library fees, Laboratory fees and all other fees including misc. fees)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Rs.   1200 /- (Growth and Development changes)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Total Rs. 13200 /- (Rs. Thirteen thousand two hundred)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All approved Research Centres are hereby instructed to collect the fee  from the Research Scholar strictly according to the above.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endParaRPr lang="en-US" sz="1300" b="1" dirty="0" smtClean="0">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endPar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lang="en-US" sz="1300" b="1" dirty="0" smtClean="0">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Registrar</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76550" algn="l"/>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lang="en-US" sz="1300" dirty="0" smtClean="0">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CSVTU, Bhilai (C.G.)</a:t>
            </a:r>
            <a:endParaRPr kumimoji="0" lang="en-US" sz="1300" b="0" i="0" u="none" strike="noStrike" cap="none" normalizeH="0" baseline="0" dirty="0" smtClean="0">
              <a:ln>
                <a:noFill/>
              </a:ln>
              <a:solidFill>
                <a:schemeClr val="tx1"/>
              </a:solidFill>
              <a:effectLst/>
              <a:latin typeface="+mj-lt"/>
              <a:cs typeface="Arial" pitchFamily="34" charset="0"/>
            </a:endParaRPr>
          </a:p>
        </p:txBody>
      </p:sp>
      <p:sp>
        <p:nvSpPr>
          <p:cNvPr id="3" name="TextBox 2"/>
          <p:cNvSpPr txBox="1"/>
          <p:nvPr/>
        </p:nvSpPr>
        <p:spPr>
          <a:xfrm>
            <a:off x="0" y="3429000"/>
            <a:ext cx="4419600" cy="292388"/>
          </a:xfrm>
          <a:prstGeom prst="rect">
            <a:avLst/>
          </a:prstGeom>
          <a:noFill/>
        </p:spPr>
        <p:txBody>
          <a:bodyPr wrap="square" rtlCol="0">
            <a:spAutoFit/>
          </a:bodyPr>
          <a:lstStyle/>
          <a:p>
            <a:r>
              <a:rPr lang="en-US" sz="1300" b="1" dirty="0" smtClean="0"/>
              <a:t>Note:- Fees may vary if necessary. </a:t>
            </a:r>
            <a:endParaRPr lang="en-US" sz="1300" b="1"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My Documents\My Pictures\CSVTU_Logo.jpg"/>
          <p:cNvPicPr/>
          <p:nvPr/>
        </p:nvPicPr>
        <p:blipFill>
          <a:blip r:embed="rId2" cstate="print"/>
          <a:srcRect/>
          <a:stretch>
            <a:fillRect/>
          </a:stretch>
        </p:blipFill>
        <p:spPr bwMode="auto">
          <a:xfrm>
            <a:off x="304800" y="838200"/>
            <a:ext cx="1093757" cy="974784"/>
          </a:xfrm>
          <a:prstGeom prst="rect">
            <a:avLst/>
          </a:prstGeom>
          <a:noFill/>
          <a:ln w="9525">
            <a:noFill/>
            <a:miter lim="800000"/>
            <a:headEnd/>
            <a:tailEnd/>
          </a:ln>
        </p:spPr>
      </p:pic>
      <p:sp>
        <p:nvSpPr>
          <p:cNvPr id="4" name="Rectangle 3"/>
          <p:cNvSpPr/>
          <p:nvPr/>
        </p:nvSpPr>
        <p:spPr>
          <a:xfrm>
            <a:off x="1371600" y="990600"/>
            <a:ext cx="7543800" cy="861774"/>
          </a:xfrm>
          <a:prstGeom prst="rect">
            <a:avLst/>
          </a:prstGeom>
        </p:spPr>
        <p:txBody>
          <a:bodyPr wrap="square">
            <a:spAutoFit/>
          </a:bodyPr>
          <a:lstStyle/>
          <a:p>
            <a:pPr lvl="0" indent="209550" algn="ctr" defTabSz="914400" fontAlgn="base">
              <a:spcBef>
                <a:spcPct val="0"/>
              </a:spcBef>
              <a:spcAft>
                <a:spcPct val="0"/>
              </a:spcAft>
            </a:pPr>
            <a:r>
              <a:rPr lang="en-US" b="1" dirty="0" smtClean="0">
                <a:latin typeface="Calibri" pitchFamily="34" charset="0"/>
                <a:ea typeface="Calibri" pitchFamily="34" charset="0"/>
                <a:cs typeface="Times New Roman" pitchFamily="18" charset="0"/>
              </a:rPr>
              <a:t>CHHATTISGARH SWAMI VIVEKANAND TECHNICAL UNIVERSITY, BHILAI</a:t>
            </a:r>
          </a:p>
          <a:p>
            <a:pPr lvl="0" indent="209550" algn="ctr" defTabSz="914400" fontAlgn="base">
              <a:spcBef>
                <a:spcPct val="0"/>
              </a:spcBef>
              <a:spcAft>
                <a:spcPct val="0"/>
              </a:spcAft>
            </a:pPr>
            <a:endParaRPr lang="en-US" sz="1600" b="1" dirty="0" smtClean="0">
              <a:latin typeface="Calibri" pitchFamily="34" charset="0"/>
              <a:cs typeface="Times New Roman" pitchFamily="18" charset="0"/>
            </a:endParaRPr>
          </a:p>
          <a:p>
            <a:pPr lvl="0" indent="209550" algn="ctr" defTabSz="914400" fontAlgn="base">
              <a:spcBef>
                <a:spcPct val="0"/>
              </a:spcBef>
              <a:spcAft>
                <a:spcPct val="0"/>
              </a:spcAft>
            </a:pPr>
            <a:r>
              <a:rPr lang="en-US" sz="1600" b="1" dirty="0" smtClean="0">
                <a:latin typeface="Calibri" pitchFamily="34" charset="0"/>
                <a:cs typeface="Times New Roman" pitchFamily="18" charset="0"/>
              </a:rPr>
              <a:t>Examination Scheme &amp; Detail Syllabus for Pre Ph.D. Course work</a:t>
            </a:r>
            <a:endParaRPr lang="en-US" sz="1600" dirty="0" smtClean="0">
              <a:latin typeface="Arial" pitchFamily="34" charset="0"/>
              <a:cs typeface="Arial" pitchFamily="34" charset="0"/>
            </a:endParaRPr>
          </a:p>
        </p:txBody>
      </p:sp>
      <p:sp>
        <p:nvSpPr>
          <p:cNvPr id="5" name="TextBox 4"/>
          <p:cNvSpPr txBox="1"/>
          <p:nvPr/>
        </p:nvSpPr>
        <p:spPr>
          <a:xfrm>
            <a:off x="685800" y="2057400"/>
            <a:ext cx="8153400" cy="369332"/>
          </a:xfrm>
          <a:prstGeom prst="rect">
            <a:avLst/>
          </a:prstGeom>
          <a:noFill/>
        </p:spPr>
        <p:txBody>
          <a:bodyPr wrap="square" rtlCol="0">
            <a:spAutoFit/>
          </a:bodyPr>
          <a:lstStyle/>
          <a:p>
            <a:endParaRPr lang="en-US" dirty="0"/>
          </a:p>
        </p:txBody>
      </p:sp>
      <p:pic>
        <p:nvPicPr>
          <p:cNvPr id="138242" name="Picture 2" descr="D:\Hirwani_BL\syllabus course work 001_new.jpg"/>
          <p:cNvPicPr>
            <a:picLocks noChangeAspect="1" noChangeArrowheads="1"/>
          </p:cNvPicPr>
          <p:nvPr/>
        </p:nvPicPr>
        <p:blipFill>
          <a:blip r:embed="rId3" cstate="print"/>
          <a:srcRect/>
          <a:stretch>
            <a:fillRect/>
          </a:stretch>
        </p:blipFill>
        <p:spPr bwMode="auto">
          <a:xfrm rot="21448293">
            <a:off x="1572935" y="1905144"/>
            <a:ext cx="6858000" cy="4729236"/>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Hirwani_BL\course work section A.jpg"/>
          <p:cNvPicPr>
            <a:picLocks noChangeAspect="1" noChangeArrowheads="1"/>
          </p:cNvPicPr>
          <p:nvPr/>
        </p:nvPicPr>
        <p:blipFill>
          <a:blip r:embed="rId2" cstate="print"/>
          <a:srcRect/>
          <a:stretch>
            <a:fillRect/>
          </a:stretch>
        </p:blipFill>
        <p:spPr bwMode="auto">
          <a:xfrm>
            <a:off x="533400" y="990600"/>
            <a:ext cx="8001000" cy="5867400"/>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D:\Hirwani_BL\Course work Section B.jpg"/>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D:\Hirwani_BL\Course work Section B reference book.jpg"/>
          <p:cNvPicPr>
            <a:picLocks noChangeAspect="1" noChangeArrowheads="1"/>
          </p:cNvPicPr>
          <p:nvPr/>
        </p:nvPicPr>
        <p:blipFill>
          <a:blip r:embed="rId2" cstate="print"/>
          <a:srcRect/>
          <a:stretch>
            <a:fillRect/>
          </a:stretch>
        </p:blipFill>
        <p:spPr bwMode="auto">
          <a:xfrm>
            <a:off x="-12934" y="1066800"/>
            <a:ext cx="8934744" cy="579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934201" y="1981200"/>
          <a:ext cx="1969650" cy="182880"/>
        </p:xfrm>
        <a:graphic>
          <a:graphicData uri="http://schemas.openxmlformats.org/drawingml/2006/table">
            <a:tbl>
              <a:tblPr>
                <a:tableStyleId>{D7AC3CCA-C797-4891-BE02-D94E43425B78}</a:tableStyleId>
              </a:tblPr>
              <a:tblGrid>
                <a:gridCol w="252285"/>
                <a:gridCol w="183635"/>
                <a:gridCol w="183635"/>
                <a:gridCol w="183635"/>
                <a:gridCol w="248285"/>
                <a:gridCol w="183635"/>
                <a:gridCol w="183635"/>
                <a:gridCol w="183635"/>
                <a:gridCol w="183635"/>
                <a:gridCol w="183635"/>
              </a:tblGrid>
              <a:tr h="182880">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a:solidFill>
                            <a:schemeClr val="bg1"/>
                          </a:solidFill>
                        </a:rPr>
                        <a:t>5</a:t>
                      </a:r>
                      <a:endParaRPr lang="en-US" sz="1200" b="1" cap="all">
                        <a:solidFill>
                          <a:schemeClr val="bg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cap="all" dirty="0">
                          <a:solidFill>
                            <a:schemeClr val="bg1"/>
                          </a:solidFill>
                        </a:rPr>
                        <a:t>5</a:t>
                      </a:r>
                      <a:endParaRPr lang="en-US" sz="1200" b="1" cap="all" dirty="0">
                        <a:solidFill>
                          <a:schemeClr val="bg1"/>
                        </a:solidFill>
                        <a:latin typeface="Times New Roman"/>
                        <a:ea typeface="Times New Roman"/>
                      </a:endParaRPr>
                    </a:p>
                  </a:txBody>
                  <a:tcPr marL="68580" marR="68580" marT="0" marB="0"/>
                </a:tc>
              </a:tr>
            </a:tbl>
          </a:graphicData>
        </a:graphic>
      </p:graphicFrame>
      <p:sp>
        <p:nvSpPr>
          <p:cNvPr id="43009" name="Rectangle 1"/>
          <p:cNvSpPr>
            <a:spLocks noChangeArrowheads="1"/>
          </p:cNvSpPr>
          <p:nvPr/>
        </p:nvSpPr>
        <p:spPr bwMode="auto">
          <a:xfrm>
            <a:off x="0" y="1676400"/>
            <a:ext cx="9144000"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GB" sz="1200" b="1" dirty="0" smtClean="0">
                <a:latin typeface="Times New Roman" pitchFamily="18" charset="0"/>
                <a:cs typeface="Times New Roman" pitchFamily="18" charset="0"/>
              </a:rPr>
              <a:t>CHHATTISGARH SWAMI VIVEKANAND TECHNICAL UNIVERSITY, BHILAI</a:t>
            </a:r>
            <a:endParaRPr lang="en-GB" sz="1200" b="1" u="sng" dirty="0" smtClean="0">
              <a:latin typeface="Times New Roman" pitchFamily="18" charset="0"/>
              <a:cs typeface="Times New Roman" pitchFamily="18" charset="0"/>
            </a:endParaRPr>
          </a:p>
          <a:p>
            <a:pPr algn="ctr" eaLnBrk="0" fontAlgn="base" hangingPunct="0">
              <a:spcBef>
                <a:spcPct val="0"/>
              </a:spcBef>
              <a:spcAft>
                <a:spcPct val="0"/>
              </a:spcAft>
            </a:pPr>
            <a:r>
              <a:rPr lang="en-GB" sz="1200" b="1" dirty="0" smtClean="0">
                <a:latin typeface="Times New Roman" pitchFamily="18" charset="0"/>
                <a:cs typeface="Times New Roman" pitchFamily="18" charset="0"/>
              </a:rPr>
              <a:t>Ph.D. Entrance Examination/Personal Interview Year 2018</a:t>
            </a:r>
            <a:endParaRPr lang="en-GB" sz="1200" b="1" u="sng" dirty="0" smtClean="0">
              <a:latin typeface="Times New Roman" pitchFamily="18" charset="0"/>
              <a:cs typeface="Times New Roman" pitchFamily="18" charset="0"/>
            </a:endParaRPr>
          </a:p>
          <a:p>
            <a:pPr algn="ct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ROLL NO.: </a:t>
            </a:r>
          </a:p>
          <a:p>
            <a:pPr algn="ctr" eaLnBrk="0" fontAlgn="base" hangingPunct="0">
              <a:spcBef>
                <a:spcPct val="0"/>
              </a:spcBef>
              <a:spcAft>
                <a:spcPct val="0"/>
              </a:spcAft>
            </a:pPr>
            <a:endParaRPr lang="en-US" sz="1200" dirty="0" smtClean="0">
              <a:latin typeface="Arial" pitchFamily="34" charset="0"/>
              <a:cs typeface="Arial" pitchFamily="34" charset="0"/>
            </a:endParaRPr>
          </a:p>
        </p:txBody>
      </p:sp>
      <p:pic>
        <p:nvPicPr>
          <p:cNvPr id="43010"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886200" y="685800"/>
            <a:ext cx="1295400" cy="914400"/>
          </a:xfrm>
          <a:prstGeom prst="rect">
            <a:avLst/>
          </a:prstGeom>
          <a:noFill/>
          <a:ln w="9525">
            <a:noFill/>
            <a:miter lim="800000"/>
            <a:headEnd/>
            <a:tailEnd/>
          </a:ln>
        </p:spPr>
      </p:pic>
      <p:graphicFrame>
        <p:nvGraphicFramePr>
          <p:cNvPr id="5" name="Table 4"/>
          <p:cNvGraphicFramePr>
            <a:graphicFrameLocks noGrp="1"/>
          </p:cNvGraphicFramePr>
          <p:nvPr/>
        </p:nvGraphicFramePr>
        <p:xfrm>
          <a:off x="7315200" y="3810009"/>
          <a:ext cx="1143000" cy="330835"/>
        </p:xfrm>
        <a:graphic>
          <a:graphicData uri="http://schemas.openxmlformats.org/drawingml/2006/table">
            <a:tbl>
              <a:tblPr/>
              <a:tblGrid>
                <a:gridCol w="1143000"/>
              </a:tblGrid>
              <a:tr h="330835">
                <a:tc>
                  <a:txBody>
                    <a:bodyPr/>
                    <a:lstStyle/>
                    <a:p>
                      <a:pPr marL="0" marR="0" algn="l">
                        <a:spcBef>
                          <a:spcPts val="0"/>
                        </a:spcBef>
                        <a:spcAft>
                          <a:spcPts val="0"/>
                        </a:spcAft>
                      </a:pPr>
                      <a:endParaRPr lang="en-GB"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11" name="Rectangle 3"/>
          <p:cNvSpPr>
            <a:spLocks noChangeArrowheads="1"/>
          </p:cNvSpPr>
          <p:nvPr/>
        </p:nvSpPr>
        <p:spPr bwMode="auto">
          <a:xfrm>
            <a:off x="304800" y="2590801"/>
            <a:ext cx="8610600"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GB" sz="1200" b="1" dirty="0" smtClean="0">
                <a:latin typeface="Arial" pitchFamily="34" charset="0"/>
                <a:ea typeface="Times New Roman" pitchFamily="18" charset="0"/>
                <a:cs typeface="Arial" pitchFamily="34" charset="0"/>
              </a:rPr>
              <a:t>Examination Centre : </a:t>
            </a:r>
            <a:r>
              <a:rPr lang="en-GB" sz="1200" dirty="0" smtClean="0">
                <a:latin typeface="Arial" pitchFamily="34" charset="0"/>
                <a:ea typeface="Times New Roman" pitchFamily="18" charset="0"/>
                <a:cs typeface="Arial" pitchFamily="34" charset="0"/>
              </a:rPr>
              <a:t>.........................................................</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Name of the Candidate:</a:t>
            </a:r>
            <a:r>
              <a:rPr lang="en-GB" sz="1200" dirty="0" smtClean="0">
                <a:latin typeface="Times New Roman" pitchFamily="18" charset="0"/>
                <a:cs typeface="Times New Roman" pitchFamily="18" charset="0"/>
              </a:rPr>
              <a:t> ..........................................................</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Discipline: </a:t>
            </a:r>
            <a:r>
              <a:rPr lang="en-GB" sz="1200" dirty="0" smtClean="0">
                <a:latin typeface="Arial" pitchFamily="34" charset="0"/>
                <a:ea typeface="Times New Roman" pitchFamily="18" charset="0"/>
                <a:cs typeface="Arial" pitchFamily="34" charset="0"/>
              </a:rPr>
              <a:t>........................................................................................................</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Address:</a:t>
            </a:r>
            <a:r>
              <a:rPr lang="en-GB" sz="1200" dirty="0" smtClean="0">
                <a:latin typeface="Times New Roman" pitchFamily="18" charset="0"/>
                <a:cs typeface="Times New Roman" pitchFamily="18" charset="0"/>
              </a:rPr>
              <a:t>	</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a:t>
            </a:r>
          </a:p>
          <a:p>
            <a:pPr eaLnBrk="0" fontAlgn="base" hangingPunct="0">
              <a:spcBef>
                <a:spcPct val="0"/>
              </a:spcBef>
              <a:spcAft>
                <a:spcPct val="0"/>
              </a:spcAft>
            </a:pP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is permitted to appear in the Entrance Examination/Personal Interview for Ph.D. Programme 20....... </a:t>
            </a:r>
            <a:endParaRPr lang="en-GB" sz="1200" dirty="0" smtClean="0">
              <a:latin typeface="Arial" pitchFamily="34" charset="0"/>
              <a:cs typeface="Arial" pitchFamily="34" charset="0"/>
            </a:endParaRPr>
          </a:p>
        </p:txBody>
      </p:sp>
      <p:sp>
        <p:nvSpPr>
          <p:cNvPr id="43012" name="Rectangle 4"/>
          <p:cNvSpPr>
            <a:spLocks noChangeArrowheads="1"/>
          </p:cNvSpPr>
          <p:nvPr/>
        </p:nvSpPr>
        <p:spPr bwMode="auto">
          <a:xfrm>
            <a:off x="304800" y="4191000"/>
            <a:ext cx="8610600" cy="92333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GB" sz="1000" dirty="0" smtClean="0">
                <a:latin typeface="Arial" pitchFamily="34" charset="0"/>
                <a:ea typeface="Times New Roman" pitchFamily="18" charset="0"/>
                <a:cs typeface="Arial" pitchFamily="34" charset="0"/>
              </a:rPr>
              <a:t>                                                                                                                                                                             </a:t>
            </a:r>
            <a:r>
              <a:rPr lang="en-GB" sz="1200" dirty="0" smtClean="0">
                <a:latin typeface="Arial" pitchFamily="34" charset="0"/>
                <a:ea typeface="Times New Roman" pitchFamily="18" charset="0"/>
                <a:cs typeface="Arial" pitchFamily="34" charset="0"/>
              </a:rPr>
              <a:t>Specimen signature of the applicant</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											</a:t>
            </a:r>
          </a:p>
          <a:p>
            <a:pPr eaLnBrk="0" fontAlgn="base" hangingPunct="0">
              <a:spcBef>
                <a:spcPct val="0"/>
              </a:spcBef>
              <a:spcAft>
                <a:spcPct val="0"/>
              </a:spcAft>
            </a:pPr>
            <a:endParaRPr lang="en-GB" sz="1200" b="1"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                                                                            		                     		</a:t>
            </a:r>
            <a:endParaRPr lang="en-GB" sz="1200" dirty="0" smtClean="0">
              <a:latin typeface="Arial" pitchFamily="34" charset="0"/>
              <a:cs typeface="Arial" pitchFamily="34" charset="0"/>
            </a:endParaRPr>
          </a:p>
        </p:txBody>
      </p:sp>
      <p:sp>
        <p:nvSpPr>
          <p:cNvPr id="43013" name="Rectangle 5"/>
          <p:cNvSpPr>
            <a:spLocks noChangeArrowheads="1"/>
          </p:cNvSpPr>
          <p:nvPr/>
        </p:nvSpPr>
        <p:spPr bwMode="auto">
          <a:xfrm>
            <a:off x="7239000" y="2362200"/>
            <a:ext cx="1371600" cy="1295400"/>
          </a:xfrm>
          <a:prstGeom prst="rect">
            <a:avLst/>
          </a:prstGeom>
          <a:noFill/>
          <a:ln w="12700">
            <a:solidFill>
              <a:srgbClr val="000000"/>
            </a:solidFill>
            <a:miter lim="800000"/>
            <a:headEnd/>
            <a:tailEnd/>
          </a:ln>
        </p:spPr>
        <p:txBody>
          <a:bodyPr vert="horz" wrap="square" lIns="12699" tIns="12699" rIns="12699" bIns="12699" numCol="1" anchor="t" anchorCtr="0" compatLnSpc="1">
            <a:prstTxWarp prst="textNoShape">
              <a:avLst/>
            </a:prstTxWarp>
          </a:bodyPr>
          <a:lstStyle/>
          <a:p>
            <a:pPr fontAlgn="base">
              <a:spcBef>
                <a:spcPct val="0"/>
              </a:spcBef>
              <a:spcAft>
                <a:spcPts val="1000"/>
              </a:spcAft>
            </a:pPr>
            <a:endParaRPr lang="en-US" sz="1100" dirty="0" smtClean="0">
              <a:latin typeface="Arial Narrow" pitchFamily="34" charset="0"/>
              <a:cs typeface="Arial" pitchFamily="34" charset="0"/>
            </a:endParaRPr>
          </a:p>
          <a:p>
            <a:pPr algn="ctr" fontAlgn="base">
              <a:spcBef>
                <a:spcPct val="0"/>
              </a:spcBef>
              <a:spcAft>
                <a:spcPts val="1000"/>
              </a:spcAft>
            </a:pPr>
            <a:endParaRPr lang="en-US" sz="1100" dirty="0" smtClean="0">
              <a:latin typeface="Arial Narrow" pitchFamily="34" charset="0"/>
              <a:cs typeface="Arial" pitchFamily="34" charset="0"/>
            </a:endParaRPr>
          </a:p>
          <a:p>
            <a:pPr algn="ctr" fontAlgn="base">
              <a:spcBef>
                <a:spcPct val="0"/>
              </a:spcBef>
              <a:spcAft>
                <a:spcPts val="1000"/>
              </a:spcAft>
            </a:pPr>
            <a:r>
              <a:rPr lang="en-US" sz="1100" dirty="0" smtClean="0">
                <a:latin typeface="Arial Narrow" pitchFamily="34" charset="0"/>
                <a:cs typeface="Arial" pitchFamily="34" charset="0"/>
              </a:rPr>
              <a:t>Affix Recent Colour photograph</a:t>
            </a:r>
          </a:p>
          <a:p>
            <a:pPr algn="ctr" fontAlgn="base">
              <a:spcBef>
                <a:spcPct val="0"/>
              </a:spcBef>
              <a:spcAft>
                <a:spcPts val="1000"/>
              </a:spcAft>
            </a:pPr>
            <a:r>
              <a:rPr lang="en-US" sz="1100" dirty="0" smtClean="0">
                <a:latin typeface="Arial Narrow" pitchFamily="34" charset="0"/>
                <a:cs typeface="Arial" pitchFamily="34" charset="0"/>
              </a:rPr>
              <a:t> </a:t>
            </a:r>
            <a:endParaRPr lang="en-US" dirty="0" smtClean="0">
              <a:latin typeface="Arial" pitchFamily="34" charset="0"/>
              <a:cs typeface="Arial" pitchFamily="34" charset="0"/>
            </a:endParaRPr>
          </a:p>
        </p:txBody>
      </p:sp>
      <p:sp>
        <p:nvSpPr>
          <p:cNvPr id="44034" name="Rectangle 2"/>
          <p:cNvSpPr>
            <a:spLocks noChangeArrowheads="1"/>
          </p:cNvSpPr>
          <p:nvPr/>
        </p:nvSpPr>
        <p:spPr bwMode="auto">
          <a:xfrm>
            <a:off x="4" y="0"/>
            <a:ext cx="184716" cy="369326"/>
          </a:xfrm>
          <a:prstGeom prst="rect">
            <a:avLst/>
          </a:prstGeom>
          <a:noFill/>
          <a:ln w="9525">
            <a:noFill/>
            <a:miter lim="800000"/>
            <a:headEnd/>
            <a:tailEnd/>
          </a:ln>
          <a:effectLst/>
        </p:spPr>
        <p:txBody>
          <a:bodyPr vert="horz" wrap="none" lIns="91433" tIns="45717" rIns="91433" bIns="45717" numCol="1" anchor="ctr" anchorCtr="0" compatLnSpc="1">
            <a:prstTxWarp prst="textNoShape">
              <a:avLst/>
            </a:prstTxWarp>
            <a:spAutoFit/>
          </a:bodyPr>
          <a:lstStyle/>
          <a:p>
            <a:endParaRPr lang="en-US"/>
          </a:p>
        </p:txBody>
      </p:sp>
      <p:sp>
        <p:nvSpPr>
          <p:cNvPr id="44035" name="Rectangle 3"/>
          <p:cNvSpPr>
            <a:spLocks noChangeArrowheads="1"/>
          </p:cNvSpPr>
          <p:nvPr/>
        </p:nvSpPr>
        <p:spPr bwMode="auto">
          <a:xfrm>
            <a:off x="1752602" y="2034318"/>
            <a:ext cx="5250155" cy="415492"/>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endParaRPr lang="en-GB" sz="900" b="1" u="sng" dirty="0" smtClean="0">
              <a:latin typeface="Arial" pitchFamily="34" charset="0"/>
              <a:cs typeface="Arial" pitchFamily="34" charset="0"/>
            </a:endParaRPr>
          </a:p>
          <a:p>
            <a:pPr algn="ctr" eaLnBrk="0" fontAlgn="base" hangingPunct="0">
              <a:spcBef>
                <a:spcPct val="0"/>
              </a:spcBef>
              <a:spcAft>
                <a:spcPct val="0"/>
              </a:spcAft>
            </a:pPr>
            <a:r>
              <a:rPr lang="en-GB" sz="1200" b="1" u="sng" dirty="0" smtClean="0">
                <a:latin typeface="Arial" pitchFamily="34" charset="0"/>
                <a:cs typeface="Arial" pitchFamily="34" charset="0"/>
              </a:rPr>
              <a:t>ATTENDANCE</a:t>
            </a:r>
            <a:r>
              <a:rPr lang="en-GB" sz="900" b="1" u="sng" dirty="0" smtClean="0">
                <a:latin typeface="Arial" pitchFamily="34" charset="0"/>
                <a:cs typeface="Arial" pitchFamily="34" charset="0"/>
              </a:rPr>
              <a:t> </a:t>
            </a:r>
            <a:r>
              <a:rPr lang="en-GB" sz="1200" b="1" u="sng" dirty="0" smtClean="0">
                <a:latin typeface="Arial" pitchFamily="34" charset="0"/>
                <a:cs typeface="Arial" pitchFamily="34" charset="0"/>
              </a:rPr>
              <a:t>SLIP</a:t>
            </a:r>
            <a:endParaRPr lang="en-GB" sz="1200" dirty="0" smtClean="0">
              <a:latin typeface="Arial" pitchFamily="34" charset="0"/>
              <a:cs typeface="Arial" pitchFamily="34" charset="0"/>
            </a:endParaRPr>
          </a:p>
        </p:txBody>
      </p:sp>
      <p:sp>
        <p:nvSpPr>
          <p:cNvPr id="44036" name="Rectangle 4"/>
          <p:cNvSpPr>
            <a:spLocks noChangeArrowheads="1"/>
          </p:cNvSpPr>
          <p:nvPr/>
        </p:nvSpPr>
        <p:spPr bwMode="auto">
          <a:xfrm>
            <a:off x="228605" y="4419611"/>
            <a:ext cx="5313531" cy="276993"/>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GB" sz="1200" b="1" dirty="0" smtClean="0">
                <a:latin typeface="Arial" pitchFamily="34" charset="0"/>
                <a:ea typeface="Times New Roman" pitchFamily="18" charset="0"/>
                <a:cs typeface="Arial" pitchFamily="34" charset="0"/>
              </a:rPr>
              <a:t>The following is to be filled by the invigilator during the examination:</a:t>
            </a:r>
            <a:endParaRPr lang="en-GB" sz="1200" dirty="0" smtClean="0">
              <a:latin typeface="Arial" pitchFamily="34" charset="0"/>
              <a:cs typeface="Arial" pitchFamily="34" charset="0"/>
            </a:endParaRPr>
          </a:p>
        </p:txBody>
      </p:sp>
      <p:graphicFrame>
        <p:nvGraphicFramePr>
          <p:cNvPr id="13" name="Table 12"/>
          <p:cNvGraphicFramePr>
            <a:graphicFrameLocks noGrp="1"/>
          </p:cNvGraphicFramePr>
          <p:nvPr/>
        </p:nvGraphicFramePr>
        <p:xfrm>
          <a:off x="381008" y="4800606"/>
          <a:ext cx="8382001" cy="1149046"/>
        </p:xfrm>
        <a:graphic>
          <a:graphicData uri="http://schemas.openxmlformats.org/drawingml/2006/table">
            <a:tbl>
              <a:tblPr/>
              <a:tblGrid>
                <a:gridCol w="1281677"/>
                <a:gridCol w="1658641"/>
                <a:gridCol w="2026391"/>
                <a:gridCol w="3415292"/>
              </a:tblGrid>
              <a:tr h="365760">
                <a:tc>
                  <a:txBody>
                    <a:bodyPr/>
                    <a:lstStyle/>
                    <a:p>
                      <a:pPr marL="0" marR="0" algn="ctr">
                        <a:spcBef>
                          <a:spcPts val="0"/>
                        </a:spcBef>
                        <a:spcAft>
                          <a:spcPts val="0"/>
                        </a:spcAft>
                      </a:pPr>
                      <a:r>
                        <a:rPr lang="en-GB" sz="1200" b="1" dirty="0">
                          <a:latin typeface="Times New Roman"/>
                          <a:ea typeface="Times New Roman"/>
                        </a:rPr>
                        <a:t>Test Name </a:t>
                      </a:r>
                      <a:endParaRPr lang="en-US" sz="12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latin typeface="Times New Roman"/>
                          <a:ea typeface="Times New Roman"/>
                        </a:rPr>
                        <a:t>Date of Exam</a:t>
                      </a:r>
                      <a:endParaRPr lang="en-US" sz="120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latin typeface="Times New Roman"/>
                          <a:ea typeface="Times New Roman"/>
                        </a:rPr>
                        <a:t>Signature of the Examinee</a:t>
                      </a:r>
                      <a:endParaRPr lang="en-US" sz="120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dirty="0">
                          <a:latin typeface="Times New Roman"/>
                          <a:ea typeface="Times New Roman"/>
                        </a:rPr>
                        <a:t>Signature &amp; Name of the Invigilator</a:t>
                      </a:r>
                      <a:endParaRPr lang="en-US" sz="12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753">
                <a:tc>
                  <a:txBody>
                    <a:bodyPr/>
                    <a:lstStyle/>
                    <a:p>
                      <a:pPr marL="0" marR="0" algn="ctr">
                        <a:spcBef>
                          <a:spcPts val="0"/>
                        </a:spcBef>
                        <a:spcAft>
                          <a:spcPts val="0"/>
                        </a:spcAft>
                      </a:pPr>
                      <a:r>
                        <a:rPr lang="en-GB" sz="1200" dirty="0">
                          <a:latin typeface="Times New Roman"/>
                          <a:ea typeface="Times New Roman"/>
                        </a:rPr>
                        <a:t>Written Test</a:t>
                      </a:r>
                      <a:endParaRPr lang="en-US" sz="12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ea typeface="Times New Roman"/>
                        </a:rPr>
                        <a:t>Personal Interview</a:t>
                      </a:r>
                      <a:endParaRPr lang="en-US" sz="1200" dirty="0" smtClean="0">
                        <a:latin typeface="Times New Roman"/>
                        <a:ea typeface="Times New Roman"/>
                      </a:endParaRPr>
                    </a:p>
                    <a:p>
                      <a:pPr marL="0" marR="0">
                        <a:spcBef>
                          <a:spcPts val="0"/>
                        </a:spcBef>
                        <a:spcAft>
                          <a:spcPts val="0"/>
                        </a:spcAft>
                      </a:pPr>
                      <a:endParaRPr lang="en-GB" sz="9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900" dirty="0">
                        <a:latin typeface="Times New Roman"/>
                        <a:ea typeface="Times New Roman"/>
                      </a:endParaRPr>
                    </a:p>
                  </a:txBody>
                  <a:tcPr marL="65797" marR="6579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9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900" dirty="0">
                        <a:latin typeface="Times New Roman"/>
                        <a:ea typeface="Times New Roman"/>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7" name="Rectangle 5"/>
          <p:cNvSpPr>
            <a:spLocks noChangeArrowheads="1"/>
          </p:cNvSpPr>
          <p:nvPr/>
        </p:nvSpPr>
        <p:spPr bwMode="auto">
          <a:xfrm>
            <a:off x="381000" y="6019804"/>
            <a:ext cx="8763000" cy="115416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r" fontAlgn="base">
              <a:spcBef>
                <a:spcPct val="0"/>
              </a:spcBef>
              <a:spcAft>
                <a:spcPct val="0"/>
              </a:spcAft>
            </a:pPr>
            <a:endParaRPr lang="en-GB" sz="1200" b="1" dirty="0" smtClean="0">
              <a:latin typeface="Times New Roman" pitchFamily="18" charset="0"/>
              <a:cs typeface="Times New Roman" pitchFamily="18" charset="0"/>
            </a:endParaRPr>
          </a:p>
          <a:p>
            <a:pPr fontAlgn="base">
              <a:spcBef>
                <a:spcPct val="0"/>
              </a:spcBef>
              <a:spcAft>
                <a:spcPct val="0"/>
              </a:spcAft>
            </a:pPr>
            <a:r>
              <a:rPr lang="en-GB" sz="1200" b="1" dirty="0" smtClean="0">
                <a:latin typeface="Times New Roman" pitchFamily="18" charset="0"/>
                <a:cs typeface="Times New Roman" pitchFamily="18" charset="0"/>
              </a:rPr>
              <a:t>                                                                                                                                                                                    </a:t>
            </a:r>
          </a:p>
          <a:p>
            <a:pPr fontAlgn="base">
              <a:spcBef>
                <a:spcPct val="0"/>
              </a:spcBef>
              <a:spcAft>
                <a:spcPct val="0"/>
              </a:spcAft>
            </a:pPr>
            <a:r>
              <a:rPr lang="en-GB" sz="1200" b="1" dirty="0" smtClean="0">
                <a:latin typeface="Times New Roman" pitchFamily="18" charset="0"/>
                <a:cs typeface="Times New Roman" pitchFamily="18" charset="0"/>
              </a:rPr>
              <a:t>                                                                                                                                                                                    Signature of Centre Supdt.</a:t>
            </a:r>
            <a:endParaRPr lang="en-GB" sz="1200" b="1" u="sng" dirty="0" smtClean="0">
              <a:latin typeface="Times New Roman" pitchFamily="18" charset="0"/>
              <a:cs typeface="Times New Roman" pitchFamily="18" charset="0"/>
            </a:endParaRPr>
          </a:p>
          <a:p>
            <a:pPr eaLnBrk="0" fontAlgn="base" hangingPunct="0">
              <a:spcBef>
                <a:spcPct val="0"/>
              </a:spcBef>
              <a:spcAft>
                <a:spcPct val="0"/>
              </a:spcAft>
            </a:pPr>
            <a:r>
              <a:rPr lang="en-GB" sz="1200" b="1" dirty="0" smtClean="0">
                <a:latin typeface="Times New Roman" pitchFamily="18" charset="0"/>
                <a:cs typeface="Times New Roman" pitchFamily="18" charset="0"/>
              </a:rPr>
              <a:t>                                                                                                                                                                                    Seal</a:t>
            </a:r>
            <a:r>
              <a:rPr lang="en-GB" sz="900" b="1" dirty="0" smtClean="0">
                <a:latin typeface="Arial Narrow" pitchFamily="34" charset="0"/>
                <a:cs typeface="Times New Roman" pitchFamily="18" charset="0"/>
              </a:rPr>
              <a:t>	</a:t>
            </a:r>
            <a:endParaRPr lang="en-GB" sz="1000" b="1" u="sng" dirty="0" smtClean="0">
              <a:latin typeface="Times New Roman" pitchFamily="18" charset="0"/>
              <a:cs typeface="Times New Roman" pitchFamily="18" charset="0"/>
            </a:endParaRPr>
          </a:p>
          <a:p>
            <a:pPr eaLnBrk="0" fontAlgn="base" hangingPunct="0">
              <a:spcBef>
                <a:spcPct val="0"/>
              </a:spcBef>
              <a:spcAft>
                <a:spcPct val="0"/>
              </a:spcAft>
            </a:pPr>
            <a:r>
              <a:rPr lang="en-GB" sz="900" b="1" dirty="0" smtClean="0">
                <a:latin typeface="Arial Narrow" pitchFamily="34" charset="0"/>
                <a:cs typeface="Times New Roman" pitchFamily="18" charset="0"/>
              </a:rPr>
              <a:t>				</a:t>
            </a:r>
            <a:endParaRPr lang="en-GB" sz="1000" b="1" u="sng" dirty="0" smtClean="0">
              <a:latin typeface="Times New Roman" pitchFamily="18" charset="0"/>
              <a:cs typeface="Times New Roman" pitchFamily="18" charset="0"/>
            </a:endParaRPr>
          </a:p>
          <a:p>
            <a:pPr eaLnBrk="0" fontAlgn="base" hangingPunct="0">
              <a:spcBef>
                <a:spcPct val="0"/>
              </a:spcBef>
              <a:spcAft>
                <a:spcPct val="0"/>
              </a:spcAft>
            </a:pP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52400" y="1905000"/>
            <a:ext cx="8991600" cy="495300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CHHATTISGARH SWAMI VIVEKANAND TECHNICAL UNIVERSITY, BHILAI</a:t>
            </a:r>
          </a:p>
          <a:p>
            <a:pPr marL="0" marR="0" lvl="0" indent="0" algn="ctr" defTabSz="914400" rtl="0" eaLnBrk="1" fontAlgn="base" latinLnBrk="0" hangingPunct="1">
              <a:lnSpc>
                <a:spcPct val="100000"/>
              </a:lnSpc>
              <a:spcBef>
                <a:spcPct val="0"/>
              </a:spcBef>
              <a:spcAft>
                <a:spcPct val="0"/>
              </a:spcAft>
              <a:buClrTx/>
              <a:buSzTx/>
              <a:buFontTx/>
              <a:buNone/>
              <a:tabLst/>
            </a:pPr>
            <a:endParaRPr lang="en-GB" sz="1000" b="1" u="sng" dirty="0" smtClean="0">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INSTRUCTIONS FOR FILLING THE  APPLICATION  FORM</a:t>
            </a:r>
          </a:p>
          <a:p>
            <a:pPr marL="0" marR="0" lvl="0" indent="0" defTabSz="914400" rtl="0" eaLnBrk="1" fontAlgn="base" latinLnBrk="0" hangingPunct="1">
              <a:lnSpc>
                <a:spcPct val="100000"/>
              </a:lnSpc>
              <a:spcBef>
                <a:spcPct val="0"/>
              </a:spcBef>
              <a:spcAft>
                <a:spcPct val="0"/>
              </a:spcAft>
              <a:buClrTx/>
              <a:buSzTx/>
              <a:buFontTx/>
              <a:buNone/>
              <a:tabLst/>
            </a:pPr>
            <a:endParaRPr kumimoji="0" lang="en-GB" sz="10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Either TYPE or PRINT the entries on the form neatly</a:t>
            </a:r>
            <a:r>
              <a:rPr kumimoji="0" lang="en-GB"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in single page not backside of  the page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items require you to submit an self attested copy of a document.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Documents to be enclosed are given in the checklist.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application fee of </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 1000/-</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must be paid through online payment mode or demand draft in favour of </a:t>
            </a:r>
            <a: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Registrar,</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Chhattisgarh Swami Vivekanand Technical University, Bhilai payable at Bhilai</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any nationalized bank.</a:t>
            </a:r>
            <a:r>
              <a:rPr kumimoji="0" lang="en-GB" sz="12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en-GB" sz="1200" b="1" i="1" dirty="0" smtClean="0">
                <a:latin typeface="Arial" pitchFamily="34" charset="0"/>
                <a:ea typeface="Times New Roman" pitchFamily="18" charset="0"/>
                <a:cs typeface="Arial" pitchFamily="34" charset="0"/>
              </a:rPr>
              <a:t>O</a:t>
            </a:r>
            <a: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nline fee collection mode</a:t>
            </a:r>
            <a:r>
              <a:rPr kumimoji="0" lang="en-GB" sz="1200" b="1" i="1" u="none" strike="noStrike" cap="none" normalizeH="0" dirty="0" smtClean="0">
                <a:ln>
                  <a:noFill/>
                </a:ln>
                <a:solidFill>
                  <a:schemeClr val="tx1"/>
                </a:solidFill>
                <a:effectLst/>
                <a:latin typeface="Arial" pitchFamily="34" charset="0"/>
                <a:ea typeface="Times New Roman" pitchFamily="18" charset="0"/>
                <a:cs typeface="Arial" pitchFamily="34" charset="0"/>
              </a:rPr>
              <a:t> available  at </a:t>
            </a:r>
            <a: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CSVTU website.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candidate should write his/her name at the back of Demand Draft.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latest photographs affixed must be the same.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Syllabus of Ph.D. Programme is available in the University Website.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CHECKLIST (TICK THE ENCLOSED DOCUMENTS) SEND ONLY ATTESTED COPIES (NOT ORIGINALS)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Proof of Date of Birth (DOB).</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Copy of SC/ST/OBC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Certificate,</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if applicable.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Copy of UGC/CSIR (JRF)/NET/GATE/SLET/GPAT score card.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Copies of marks/grade sheets of U.G. and P.G. programme completed.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List of Technical papers published, duly signed by the applicant.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Objection/relieving Certificate from employer (for employed candidates).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Demand draft for the application as applicable.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Two self addressed stamped (Rs. 5/- each) envelopes of 23 cm x10 cm in size.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Experience certificate of regular/contract appointment where applicable as per the modified Ordinance no. 10 </a:t>
            </a:r>
          </a:p>
          <a:p>
            <a:pPr marL="0" marR="0" lvl="0" indent="0" algn="l" defTabSz="914400" rtl="0" eaLnBrk="0" fontAlgn="base" latinLnBrk="0" hangingPunct="0">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CSVTU, Bhilai.</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733800" y="838200"/>
            <a:ext cx="1295400" cy="838200"/>
          </a:xfrm>
          <a:prstGeom prst="rect">
            <a:avLst/>
          </a:prstGeom>
          <a:noFill/>
          <a:ln w="9525">
            <a:noFill/>
            <a:miter lim="800000"/>
            <a:headEnd/>
            <a:tailEnd/>
          </a:ln>
        </p:spPr>
      </p:pic>
      <p:cxnSp>
        <p:nvCxnSpPr>
          <p:cNvPr id="5" name="Straight Connector 4"/>
          <p:cNvCxnSpPr/>
          <p:nvPr/>
        </p:nvCxnSpPr>
        <p:spPr>
          <a:xfrm rot="5400000">
            <a:off x="6933406" y="5791200"/>
            <a:ext cx="18295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48600" y="48768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314406" y="5791200"/>
            <a:ext cx="18295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48600" y="67056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848600" y="5029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48600" y="52578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48600" y="54864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8600" y="57150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48600" y="59436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48600" y="617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8600" y="64008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48600" y="6553200"/>
            <a:ext cx="381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352997"/>
            <a:ext cx="9144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tab pos="107315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LIST OF DISCIPLINE IN WHICH CURRENTLY Ph.D. PROGRAMMES ARE BEING CARRIED OUT:</a:t>
            </a:r>
          </a:p>
          <a:p>
            <a:pPr marL="0" marR="0" lvl="0" indent="228600" algn="l" defTabSz="914400" rtl="0" eaLnBrk="1" fontAlgn="base" latinLnBrk="0" hangingPunct="1">
              <a:lnSpc>
                <a:spcPct val="100000"/>
              </a:lnSpc>
              <a:spcBef>
                <a:spcPct val="0"/>
              </a:spcBef>
              <a:spcAft>
                <a:spcPct val="0"/>
              </a:spcAft>
              <a:buClrTx/>
              <a:buSzTx/>
              <a:buFontTx/>
              <a:buNone/>
              <a:tabLst>
                <a:tab pos="1073150" algn="l"/>
              </a:tabLst>
            </a:pPr>
            <a:endParaRPr kumimoji="0" lang="en-US" sz="800" b="0" i="0" u="none" strike="noStrike" cap="none" normalizeH="0" baseline="0" dirty="0" smtClean="0">
              <a:ln>
                <a:noFill/>
              </a:ln>
              <a:solidFill>
                <a:schemeClr val="tx1"/>
              </a:solidFill>
              <a:effectLst/>
              <a:latin typeface="+mj-lt"/>
              <a:cs typeface="Arial" pitchFamily="34" charset="0"/>
            </a:endParaRPr>
          </a:p>
          <a:p>
            <a:r>
              <a:rPr lang="en-US" sz="1200" dirty="0" smtClean="0">
                <a:latin typeface="+mj-lt"/>
              </a:rPr>
              <a:t>• Applied Sciences- 	(1) Applied Chemistry</a:t>
            </a:r>
          </a:p>
          <a:p>
            <a:r>
              <a:rPr lang="en-US" sz="1200" dirty="0" smtClean="0">
                <a:latin typeface="+mj-lt"/>
              </a:rPr>
              <a:t>		(2) Applied Mathematics</a:t>
            </a:r>
          </a:p>
          <a:p>
            <a:r>
              <a:rPr lang="en-US" sz="1200" dirty="0" smtClean="0">
                <a:latin typeface="+mj-lt"/>
              </a:rPr>
              <a:t>		(3) Applied Physics				 </a:t>
            </a:r>
          </a:p>
          <a:p>
            <a:r>
              <a:rPr lang="en-US" sz="1200" dirty="0" smtClean="0">
                <a:latin typeface="+mj-lt"/>
              </a:rPr>
              <a:t>• Engineering Discipline-	(4) Biotechnology</a:t>
            </a:r>
          </a:p>
          <a:p>
            <a:r>
              <a:rPr lang="en-US" sz="1200" dirty="0" smtClean="0">
                <a:latin typeface="+mj-lt"/>
              </a:rPr>
              <a:t>		(5) Civil Engineering</a:t>
            </a:r>
          </a:p>
          <a:p>
            <a:r>
              <a:rPr lang="en-US" sz="1200" dirty="0" smtClean="0">
                <a:latin typeface="+mj-lt"/>
              </a:rPr>
              <a:t>		(6) Computer Application</a:t>
            </a:r>
          </a:p>
          <a:p>
            <a:r>
              <a:rPr lang="en-US" sz="1200" dirty="0" smtClean="0">
                <a:latin typeface="+mj-lt"/>
              </a:rPr>
              <a:t>		(7) Computer Sciences &amp; Information Technology</a:t>
            </a:r>
          </a:p>
          <a:p>
            <a:r>
              <a:rPr lang="en-US" sz="1200" dirty="0" smtClean="0">
                <a:latin typeface="+mj-lt"/>
              </a:rPr>
              <a:t>		(8) Electrical and Electronics Engineering</a:t>
            </a:r>
          </a:p>
          <a:p>
            <a:r>
              <a:rPr lang="en-US" sz="1200" dirty="0" smtClean="0">
                <a:latin typeface="+mj-lt"/>
              </a:rPr>
              <a:t>		(9) Electrical Engineering</a:t>
            </a:r>
          </a:p>
          <a:p>
            <a:r>
              <a:rPr lang="en-US" sz="1200" dirty="0" smtClean="0">
                <a:latin typeface="+mj-lt"/>
              </a:rPr>
              <a:t>		(10) Electronics &amp; Instrumentation Engineering</a:t>
            </a:r>
          </a:p>
          <a:p>
            <a:r>
              <a:rPr lang="en-US" sz="1200" dirty="0" smtClean="0">
                <a:latin typeface="+mj-lt"/>
              </a:rPr>
              <a:t>		(11) Electronics &amp; Telecommunication Engineering</a:t>
            </a:r>
          </a:p>
          <a:p>
            <a:r>
              <a:rPr lang="en-US" sz="1200" dirty="0" smtClean="0">
                <a:latin typeface="+mj-lt"/>
              </a:rPr>
              <a:t>		(12) Information Technology</a:t>
            </a:r>
          </a:p>
          <a:p>
            <a:r>
              <a:rPr lang="en-US" sz="1200" dirty="0" smtClean="0">
                <a:latin typeface="+mj-lt"/>
              </a:rPr>
              <a:t>		(13) Mechanical Engineering</a:t>
            </a:r>
          </a:p>
          <a:p>
            <a:r>
              <a:rPr lang="en-US" sz="1200" dirty="0" smtClean="0">
                <a:latin typeface="+mj-lt"/>
              </a:rPr>
              <a:t>• Humanities&amp; 	(14) Humanities</a:t>
            </a:r>
          </a:p>
          <a:p>
            <a:pPr marL="114300" defTabSz="114300"/>
            <a:r>
              <a:rPr lang="en-US" sz="1200" dirty="0" smtClean="0">
                <a:latin typeface="+mj-lt"/>
              </a:rPr>
              <a:t>Management- 								(15) Management</a:t>
            </a:r>
            <a:r>
              <a:rPr lang="en-US" sz="1200" dirty="0" smtClean="0"/>
              <a:t>	</a:t>
            </a:r>
          </a:p>
          <a:p>
            <a:r>
              <a:rPr lang="en-US" sz="1200" dirty="0" smtClean="0"/>
              <a:t>• Pharmacy-		(</a:t>
            </a:r>
            <a:r>
              <a:rPr lang="en-US" sz="1200" dirty="0" smtClean="0">
                <a:latin typeface="+mj-lt"/>
              </a:rPr>
              <a:t>1</a:t>
            </a:r>
            <a:r>
              <a:rPr lang="en-US" sz="1200" dirty="0" smtClean="0"/>
              <a:t>6) Pharmaceutical Sciences.</a:t>
            </a:r>
          </a:p>
          <a:p>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1073150" algn="l"/>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COMPLETED APPLICATION FORM MUST REACH ON OR BEFORE “.18/07/ 2018”</a:t>
            </a:r>
          </a:p>
          <a:p>
            <a:pPr marL="0" marR="0" lvl="0" indent="228600" algn="l" defTabSz="914400" rtl="0" eaLnBrk="0" fontAlgn="base" latinLnBrk="0" hangingPunct="0">
              <a:lnSpc>
                <a:spcPct val="100000"/>
              </a:lnSpc>
              <a:spcBef>
                <a:spcPct val="0"/>
              </a:spcBef>
              <a:spcAft>
                <a:spcPct val="0"/>
              </a:spcAft>
              <a:buClrTx/>
              <a:buSzTx/>
              <a:buFontTx/>
              <a:buNone/>
              <a:tabLst>
                <a:tab pos="107315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1073150" algn="l"/>
              </a:tabLst>
            </a:pPr>
            <a:r>
              <a:rPr kumimoji="0" lang="en-GB"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application should be submitted to the Principal/Director of the designated Centre of Research</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7620000" y="762000"/>
            <a:ext cx="12954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AutoShape 2"/>
          <p:cNvCxnSpPr>
            <a:cxnSpLocks noChangeShapeType="1"/>
          </p:cNvCxnSpPr>
          <p:nvPr/>
        </p:nvCxnSpPr>
        <p:spPr bwMode="auto">
          <a:xfrm>
            <a:off x="0" y="1066800"/>
            <a:ext cx="9144000" cy="1588"/>
          </a:xfrm>
          <a:prstGeom prst="straightConnector1">
            <a:avLst/>
          </a:prstGeom>
          <a:noFill/>
          <a:ln w="9525">
            <a:solidFill>
              <a:srgbClr val="000000"/>
            </a:solidFill>
            <a:round/>
            <a:headEnd/>
            <a:tailEnd/>
          </a:ln>
        </p:spPr>
      </p:cxnSp>
      <p:sp>
        <p:nvSpPr>
          <p:cNvPr id="40963" name="Rectangle 3"/>
          <p:cNvSpPr>
            <a:spLocks noChangeArrowheads="1"/>
          </p:cNvSpPr>
          <p:nvPr/>
        </p:nvSpPr>
        <p:spPr bwMode="auto">
          <a:xfrm>
            <a:off x="0" y="1219202"/>
            <a:ext cx="8991600" cy="1738938"/>
          </a:xfrm>
          <a:prstGeom prst="rect">
            <a:avLst/>
          </a:prstGeom>
          <a:noFill/>
          <a:ln w="9525">
            <a:noFill/>
            <a:miter lim="800000"/>
            <a:headEnd/>
            <a:tailEnd/>
          </a:ln>
          <a:effectLst/>
        </p:spPr>
        <p:txBody>
          <a:bodyPr vert="horz" wrap="square" lIns="457021" tIns="0" rIns="0" bIns="0" numCol="1" anchor="ctr" anchorCtr="0" compatLnSpc="1">
            <a:prstTxWarp prst="textNoShape">
              <a:avLst/>
            </a:prstTxWarp>
            <a:spAutoFit/>
          </a:bodyPr>
          <a:lstStyle/>
          <a:p>
            <a:pPr algn="ctr" fontAlgn="base">
              <a:spcBef>
                <a:spcPct val="0"/>
              </a:spcBef>
              <a:spcAft>
                <a:spcPct val="0"/>
              </a:spcAft>
            </a:pPr>
            <a:r>
              <a:rPr lang="en-GB" sz="1500" b="1" u="sng" dirty="0" err="1" smtClean="0">
                <a:latin typeface="Times New Roman" pitchFamily="18" charset="0"/>
                <a:cs typeface="Times New Roman" pitchFamily="18" charset="0"/>
              </a:rPr>
              <a:t>Scrutinization</a:t>
            </a:r>
            <a:r>
              <a:rPr lang="en-GB" sz="1500" b="1" u="sng" dirty="0" smtClean="0">
                <a:latin typeface="Times New Roman" pitchFamily="18" charset="0"/>
                <a:cs typeface="Times New Roman" pitchFamily="18" charset="0"/>
              </a:rPr>
              <a:t> by Departmental Research Committee (DRC) </a:t>
            </a:r>
          </a:p>
          <a:p>
            <a:pPr fontAlgn="base">
              <a:spcBef>
                <a:spcPct val="0"/>
              </a:spcBef>
              <a:spcAft>
                <a:spcPct val="0"/>
              </a:spcAft>
            </a:pPr>
            <a:r>
              <a:rPr lang="en-GB" sz="1000" b="1" dirty="0" smtClean="0">
                <a:latin typeface="Times New Roman" pitchFamily="18" charset="0"/>
                <a:cs typeface="Times New Roman" pitchFamily="18" charset="0"/>
              </a:rPr>
              <a:t>Discipline......................................						Date of DRC meeting ..................</a:t>
            </a:r>
          </a:p>
          <a:p>
            <a:pPr algn="r" fontAlgn="base">
              <a:spcBef>
                <a:spcPct val="0"/>
              </a:spcBef>
              <a:spcAft>
                <a:spcPct val="0"/>
              </a:spcAft>
            </a:pPr>
            <a:endParaRPr lang="en-GB" sz="1000" b="1" u="sng" dirty="0" smtClean="0">
              <a:latin typeface="Times New Roman" pitchFamily="18" charset="0"/>
              <a:cs typeface="Times New Roman" pitchFamily="18" charset="0"/>
            </a:endParaRPr>
          </a:p>
          <a:p>
            <a:pPr eaLnBrk="0" fontAlgn="base" hangingPunct="0">
              <a:spcBef>
                <a:spcPct val="0"/>
              </a:spcBef>
              <a:spcAft>
                <a:spcPct val="0"/>
              </a:spcAft>
              <a:buFontTx/>
              <a:buChar char="•"/>
            </a:pPr>
            <a:r>
              <a:rPr lang="en-GB" sz="1200" dirty="0" smtClean="0">
                <a:latin typeface="Times New Roman" pitchFamily="18" charset="0"/>
                <a:cs typeface="Times New Roman" pitchFamily="18" charset="0"/>
              </a:rPr>
              <a:t>The applicant is duly </a:t>
            </a:r>
            <a:r>
              <a:rPr lang="en-GB" sz="1200" b="1" dirty="0" smtClean="0">
                <a:latin typeface="Times New Roman" pitchFamily="18" charset="0"/>
                <a:cs typeface="Times New Roman" pitchFamily="18" charset="0"/>
              </a:rPr>
              <a:t>recommended/not recommended</a:t>
            </a:r>
            <a:r>
              <a:rPr lang="en-GB" sz="1200" dirty="0" smtClean="0">
                <a:latin typeface="Times New Roman" pitchFamily="18" charset="0"/>
                <a:cs typeface="Times New Roman" pitchFamily="18" charset="0"/>
              </a:rPr>
              <a:t> by DRC.</a:t>
            </a:r>
            <a:endParaRPr lang="en-GB" sz="1000" b="1" u="sng" dirty="0" smtClean="0">
              <a:latin typeface="Times New Roman" pitchFamily="18" charset="0"/>
              <a:cs typeface="Times New Roman" pitchFamily="18" charset="0"/>
            </a:endParaRPr>
          </a:p>
          <a:p>
            <a:pPr eaLnBrk="0" fontAlgn="base" hangingPunct="0">
              <a:spcBef>
                <a:spcPct val="0"/>
              </a:spcBef>
              <a:spcAft>
                <a:spcPct val="0"/>
              </a:spcAft>
              <a:buFontTx/>
              <a:buChar char="•"/>
            </a:pPr>
            <a:r>
              <a:rPr lang="en-GB" sz="1200" dirty="0" smtClean="0">
                <a:latin typeface="Arial" pitchFamily="34" charset="0"/>
                <a:ea typeface="Times New Roman" pitchFamily="18" charset="0"/>
                <a:cs typeface="Arial" pitchFamily="34" charset="0"/>
              </a:rPr>
              <a:t>The candidate is required / not required to appear in entrance test if exempted, give reason ..............................................................................................................................................................................................................................................................................................................................................................................................................</a:t>
            </a:r>
            <a:endParaRPr lang="en-GB" sz="1000" dirty="0" smtClean="0">
              <a:latin typeface="Arial" pitchFamily="34" charset="0"/>
              <a:ea typeface="Times New Roman" pitchFamily="18" charset="0"/>
              <a:cs typeface="Arial" pitchFamily="34" charset="0"/>
            </a:endParaRPr>
          </a:p>
          <a:p>
            <a:pPr eaLnBrk="0" fontAlgn="base" hangingPunct="0">
              <a:spcBef>
                <a:spcPct val="0"/>
              </a:spcBef>
              <a:spcAft>
                <a:spcPct val="0"/>
              </a:spcAft>
              <a:buFontTx/>
              <a:buChar char="•"/>
            </a:pPr>
            <a:r>
              <a:rPr lang="en-GB" sz="1200" dirty="0" smtClean="0">
                <a:latin typeface="Arial" pitchFamily="34" charset="0"/>
                <a:ea typeface="Times New Roman" pitchFamily="18" charset="0"/>
                <a:cs typeface="Arial" pitchFamily="34" charset="0"/>
              </a:rPr>
              <a:t>Any other remarks........................................................................................................................................................................</a:t>
            </a:r>
            <a:endParaRPr lang="en-US" sz="8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graphicFrame>
        <p:nvGraphicFramePr>
          <p:cNvPr id="5" name="Table 4"/>
          <p:cNvGraphicFramePr>
            <a:graphicFrameLocks noGrp="1"/>
          </p:cNvGraphicFramePr>
          <p:nvPr/>
        </p:nvGraphicFramePr>
        <p:xfrm>
          <a:off x="304800" y="2895604"/>
          <a:ext cx="8686800" cy="2556074"/>
        </p:xfrm>
        <a:graphic>
          <a:graphicData uri="http://schemas.openxmlformats.org/drawingml/2006/table">
            <a:tbl>
              <a:tblPr/>
              <a:tblGrid>
                <a:gridCol w="694676"/>
                <a:gridCol w="4303967"/>
                <a:gridCol w="1283640"/>
                <a:gridCol w="2404517"/>
              </a:tblGrid>
              <a:tr h="381000">
                <a:tc>
                  <a:txBody>
                    <a:bodyPr/>
                    <a:lstStyle/>
                    <a:p>
                      <a:pPr marL="0" marR="0" algn="ctr">
                        <a:spcBef>
                          <a:spcPts val="0"/>
                        </a:spcBef>
                        <a:spcAft>
                          <a:spcPts val="0"/>
                        </a:spcAft>
                      </a:pPr>
                      <a:r>
                        <a:rPr lang="en-GB" sz="1100" b="1" dirty="0" smtClean="0">
                          <a:latin typeface="Times New Roman"/>
                          <a:ea typeface="Times New Roman"/>
                        </a:rPr>
                        <a:t>Sl. </a:t>
                      </a:r>
                      <a:r>
                        <a:rPr lang="en-GB" sz="1100" b="1" dirty="0">
                          <a:latin typeface="Times New Roman"/>
                          <a:ea typeface="Times New Roman"/>
                        </a:rPr>
                        <a:t>No.</a:t>
                      </a:r>
                      <a:endParaRPr lang="en-US" sz="900" dirty="0">
                        <a:latin typeface="Times New Roman"/>
                        <a:ea typeface="Times New Roman"/>
                      </a:endParaRPr>
                    </a:p>
                  </a:txBody>
                  <a:tcPr marL="63587" marR="63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b="1" dirty="0">
                          <a:latin typeface="Times New Roman"/>
                          <a:ea typeface="Times New Roman"/>
                        </a:rPr>
                        <a:t>Name of the DRC Member</a:t>
                      </a:r>
                      <a:endParaRPr lang="en-US" sz="900" dirty="0">
                        <a:latin typeface="Times New Roman"/>
                        <a:ea typeface="Times New Roman"/>
                      </a:endParaRPr>
                    </a:p>
                  </a:txBody>
                  <a:tcPr marL="63587" marR="63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b="1">
                          <a:latin typeface="Times New Roman"/>
                          <a:ea typeface="Times New Roman"/>
                        </a:rPr>
                        <a:t>Status</a:t>
                      </a:r>
                      <a:endParaRPr lang="en-US" sz="900">
                        <a:latin typeface="Times New Roman"/>
                        <a:ea typeface="Times New Roman"/>
                      </a:endParaRPr>
                    </a:p>
                  </a:txBody>
                  <a:tcPr marL="63587" marR="63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b="1">
                          <a:latin typeface="Times New Roman"/>
                          <a:ea typeface="Times New Roman"/>
                        </a:rPr>
                        <a:t>Signature</a:t>
                      </a:r>
                      <a:endParaRPr lang="en-US" sz="900">
                        <a:latin typeface="Times New Roman"/>
                        <a:ea typeface="Times New Roman"/>
                      </a:endParaRPr>
                    </a:p>
                  </a:txBody>
                  <a:tcPr marL="63587" marR="63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84">
                <a:tc>
                  <a:txBody>
                    <a:bodyPr/>
                    <a:lstStyle/>
                    <a:p>
                      <a:pPr marL="0" marR="0" algn="ctr">
                        <a:spcBef>
                          <a:spcPts val="0"/>
                        </a:spcBef>
                        <a:spcAft>
                          <a:spcPts val="0"/>
                        </a:spcAft>
                      </a:pPr>
                      <a:r>
                        <a:rPr lang="en-GB" sz="1100">
                          <a:latin typeface="Times New Roman"/>
                          <a:ea typeface="Times New Roman"/>
                        </a:rPr>
                        <a:t>1.</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latin typeface="Times New Roman"/>
                          <a:ea typeface="Times New Roman"/>
                        </a:rPr>
                        <a:t>Chairman</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20">
                <a:tc>
                  <a:txBody>
                    <a:bodyPr/>
                    <a:lstStyle/>
                    <a:p>
                      <a:pPr marL="0" marR="0" algn="ctr">
                        <a:spcBef>
                          <a:spcPts val="0"/>
                        </a:spcBef>
                        <a:spcAft>
                          <a:spcPts val="0"/>
                        </a:spcAft>
                      </a:pPr>
                      <a:r>
                        <a:rPr lang="en-GB" sz="1100">
                          <a:latin typeface="Times New Roman"/>
                          <a:ea typeface="Times New Roman"/>
                        </a:rPr>
                        <a:t>2.</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latin typeface="Times New Roman"/>
                          <a:ea typeface="Times New Roman"/>
                        </a:rPr>
                        <a:t>VC Nominee </a:t>
                      </a:r>
                      <a:r>
                        <a:rPr lang="en-GB" sz="900">
                          <a:latin typeface="Times New Roman"/>
                          <a:ea typeface="Times New Roman"/>
                        </a:rPr>
                        <a:t>CSVTU, Bhilai</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70">
                <a:tc>
                  <a:txBody>
                    <a:bodyPr/>
                    <a:lstStyle/>
                    <a:p>
                      <a:pPr marL="0" marR="0" algn="ctr">
                        <a:spcBef>
                          <a:spcPts val="0"/>
                        </a:spcBef>
                        <a:spcAft>
                          <a:spcPts val="0"/>
                        </a:spcAft>
                      </a:pPr>
                      <a:r>
                        <a:rPr lang="en-GB" sz="1100">
                          <a:latin typeface="Times New Roman"/>
                          <a:ea typeface="Times New Roman"/>
                        </a:rPr>
                        <a:t>3.</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dirty="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latin typeface="Times New Roman"/>
                          <a:ea typeface="Times New Roman"/>
                        </a:rPr>
                        <a:t>Member</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GB" sz="1100">
                          <a:latin typeface="Times New Roman"/>
                          <a:ea typeface="Times New Roman"/>
                        </a:rPr>
                        <a:t>4.</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latin typeface="Times New Roman"/>
                          <a:ea typeface="Times New Roman"/>
                        </a:rPr>
                        <a:t>Member</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GB" sz="1100">
                          <a:latin typeface="Times New Roman"/>
                          <a:ea typeface="Times New Roman"/>
                        </a:rPr>
                        <a:t>5.</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dirty="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100">
                          <a:latin typeface="Times New Roman"/>
                          <a:ea typeface="Times New Roman"/>
                        </a:rPr>
                        <a:t>Member</a:t>
                      </a:r>
                      <a:endParaRPr lang="en-US" sz="90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100" dirty="0">
                        <a:latin typeface="Times New Roman"/>
                        <a:ea typeface="Times New Roman"/>
                      </a:endParaRPr>
                    </a:p>
                  </a:txBody>
                  <a:tcPr marL="63587" marR="63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0964" name="AutoShape 4"/>
          <p:cNvCxnSpPr>
            <a:cxnSpLocks noChangeShapeType="1"/>
          </p:cNvCxnSpPr>
          <p:nvPr/>
        </p:nvCxnSpPr>
        <p:spPr bwMode="auto">
          <a:xfrm>
            <a:off x="0" y="5562600"/>
            <a:ext cx="9144000" cy="1588"/>
          </a:xfrm>
          <a:prstGeom prst="straightConnector1">
            <a:avLst/>
          </a:prstGeom>
          <a:noFill/>
          <a:ln w="9525">
            <a:solidFill>
              <a:srgbClr val="000000"/>
            </a:solidFill>
            <a:round/>
            <a:headEnd/>
            <a:tailEnd/>
          </a:ln>
        </p:spPr>
      </p:cxnSp>
      <p:sp>
        <p:nvSpPr>
          <p:cNvPr id="40966" name="Rectangle 6"/>
          <p:cNvSpPr>
            <a:spLocks noChangeArrowheads="1"/>
          </p:cNvSpPr>
          <p:nvPr/>
        </p:nvSpPr>
        <p:spPr bwMode="auto">
          <a:xfrm>
            <a:off x="228600" y="5638800"/>
            <a:ext cx="9144000" cy="6924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indent="228583" fontAlgn="base">
              <a:spcBef>
                <a:spcPct val="0"/>
              </a:spcBef>
              <a:spcAft>
                <a:spcPct val="0"/>
              </a:spcAft>
            </a:pPr>
            <a:r>
              <a:rPr lang="en-GB" sz="1500" b="1" dirty="0" smtClean="0">
                <a:latin typeface="Times New Roman" pitchFamily="18" charset="0"/>
                <a:cs typeface="Times New Roman" pitchFamily="18" charset="0"/>
              </a:rPr>
              <a:t>Forwarded by Head of the Institution</a:t>
            </a:r>
            <a:endParaRPr lang="en-GB" sz="1000" b="1" u="sng" dirty="0" smtClean="0">
              <a:latin typeface="Times New Roman" pitchFamily="18" charset="0"/>
              <a:cs typeface="Times New Roman" pitchFamily="18" charset="0"/>
            </a:endParaRPr>
          </a:p>
          <a:p>
            <a:pPr indent="228583"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Signature</a:t>
            </a:r>
            <a:endParaRPr lang="en-US" sz="800" dirty="0" smtClean="0">
              <a:latin typeface="Arial" pitchFamily="34" charset="0"/>
              <a:cs typeface="Arial" pitchFamily="34" charset="0"/>
            </a:endParaRPr>
          </a:p>
          <a:p>
            <a:pPr indent="228583" eaLnBrk="0" fontAlgn="base" hangingPunct="0">
              <a:spcBef>
                <a:spcPct val="0"/>
              </a:spcBef>
              <a:spcAft>
                <a:spcPct val="0"/>
              </a:spcAft>
            </a:pPr>
            <a:endParaRPr lang="en-US" dirty="0" smtClean="0">
              <a:latin typeface="Arial" pitchFamily="34" charset="0"/>
              <a:cs typeface="Arial" pitchFamily="34" charset="0"/>
            </a:endParaRPr>
          </a:p>
        </p:txBody>
      </p:sp>
      <p:sp>
        <p:nvSpPr>
          <p:cNvPr id="40965" name="Oval 5"/>
          <p:cNvSpPr>
            <a:spLocks noChangeArrowheads="1"/>
          </p:cNvSpPr>
          <p:nvPr/>
        </p:nvSpPr>
        <p:spPr bwMode="auto">
          <a:xfrm>
            <a:off x="304800" y="6019800"/>
            <a:ext cx="1295400" cy="533400"/>
          </a:xfrm>
          <a:prstGeom prst="ellipse">
            <a:avLst/>
          </a:prstGeom>
          <a:solidFill>
            <a:srgbClr val="FFFFFF"/>
          </a:solidFill>
          <a:ln w="9525">
            <a:solidFill>
              <a:srgbClr val="000000"/>
            </a:solidFill>
            <a:round/>
            <a:headEnd/>
            <a:tailEnd/>
          </a:ln>
        </p:spPr>
        <p:txBody>
          <a:bodyPr vert="horz" wrap="square" lIns="91433" tIns="45717" rIns="91433" bIns="45717" numCol="1" anchor="t" anchorCtr="0" compatLnSpc="1">
            <a:prstTxWarp prst="textNoShape">
              <a:avLst/>
            </a:prstTxWarp>
          </a:bodyPr>
          <a:lstStyle/>
          <a:p>
            <a:pPr fontAlgn="base">
              <a:spcBef>
                <a:spcPct val="0"/>
              </a:spcBef>
              <a:spcAft>
                <a:spcPct val="0"/>
              </a:spcAft>
            </a:pPr>
            <a:r>
              <a:rPr lang="en-GB" sz="1400" dirty="0" smtClean="0">
                <a:latin typeface="Arial" pitchFamily="34" charset="0"/>
                <a:ea typeface="Times New Roman" pitchFamily="18" charset="0"/>
                <a:cs typeface="Arial" pitchFamily="34" charset="0"/>
              </a:rPr>
              <a:t>    Seal</a:t>
            </a:r>
            <a:endParaRPr lang="en-GB" dirty="0" smtClean="0">
              <a:latin typeface="Arial" pitchFamily="34" charset="0"/>
              <a:cs typeface="Arial" pitchFamily="34" charset="0"/>
            </a:endParaRPr>
          </a:p>
        </p:txBody>
      </p:sp>
      <p:sp>
        <p:nvSpPr>
          <p:cNvPr id="40968" name="Rectangle 8"/>
          <p:cNvSpPr>
            <a:spLocks noChangeArrowheads="1"/>
          </p:cNvSpPr>
          <p:nvPr/>
        </p:nvSpPr>
        <p:spPr bwMode="auto">
          <a:xfrm>
            <a:off x="762000" y="5791201"/>
            <a:ext cx="9144000" cy="861768"/>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indent="228583" fontAlgn="base">
              <a:spcBef>
                <a:spcPct val="0"/>
              </a:spcBef>
              <a:spcAft>
                <a:spcPct val="0"/>
              </a:spcAft>
            </a:pPr>
            <a:r>
              <a:rPr lang="en-US" sz="800" dirty="0" smtClean="0">
                <a:latin typeface="Arial" pitchFamily="34" charset="0"/>
                <a:cs typeface="Arial" pitchFamily="34" charset="0"/>
              </a:rPr>
              <a:t/>
            </a:r>
            <a:br>
              <a:rPr lang="en-US" sz="800" dirty="0" smtClean="0">
                <a:latin typeface="Arial" pitchFamily="34" charset="0"/>
                <a:cs typeface="Arial" pitchFamily="34" charset="0"/>
              </a:rPr>
            </a:br>
            <a:endParaRPr lang="en-US" dirty="0" smtClean="0">
              <a:latin typeface="Arial" pitchFamily="34" charset="0"/>
              <a:cs typeface="Arial" pitchFamily="34" charset="0"/>
            </a:endParaRPr>
          </a:p>
          <a:p>
            <a:pPr indent="228583"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Principal/Chairman DRC</a:t>
            </a:r>
            <a:endParaRPr lang="en-US" sz="800" dirty="0" smtClean="0">
              <a:latin typeface="Arial" pitchFamily="34" charset="0"/>
              <a:cs typeface="Arial" pitchFamily="34" charset="0"/>
            </a:endParaRPr>
          </a:p>
          <a:p>
            <a:pPr indent="228583"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Seal</a:t>
            </a:r>
            <a:r>
              <a:rPr lang="en-US" sz="800" dirty="0" smtClean="0">
                <a:latin typeface="Arial" pitchFamily="34" charset="0"/>
                <a:cs typeface="Arial" pitchFamily="34" charset="0"/>
              </a:rPr>
              <a:t> </a:t>
            </a:r>
            <a:endParaRPr lang="en-US" dirty="0" smtClean="0">
              <a:latin typeface="Arial" pitchFamily="34" charset="0"/>
              <a:cs typeface="Arial" pitchFamily="34" charset="0"/>
            </a:endParaRPr>
          </a:p>
        </p:txBody>
      </p:sp>
      <p:pic>
        <p:nvPicPr>
          <p:cNvPr id="12"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7620000" y="152400"/>
            <a:ext cx="12954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6705600"/>
          </a:xfrm>
        </p:spPr>
        <p:txBody>
          <a:bodyPr>
            <a:noAutofit/>
          </a:bodyPr>
          <a:lstStyle/>
          <a:p>
            <a:pPr algn="ctr">
              <a:buNone/>
            </a:pPr>
            <a:r>
              <a:rPr lang="en-US" sz="1200" b="1" dirty="0" smtClean="0">
                <a:latin typeface="+mj-lt"/>
              </a:rPr>
              <a:t>Certificate and Forwarding Note by the Employers</a:t>
            </a:r>
            <a:endParaRPr lang="en-US" sz="1200" dirty="0" smtClean="0">
              <a:latin typeface="+mj-lt"/>
            </a:endParaRPr>
          </a:p>
          <a:p>
            <a:pPr algn="ctr">
              <a:buNone/>
            </a:pPr>
            <a:r>
              <a:rPr lang="en-US" sz="1200" b="1" dirty="0" smtClean="0">
                <a:latin typeface="+mj-lt"/>
              </a:rPr>
              <a:t>(Non CSVTU, Bhilai Organization) </a:t>
            </a:r>
            <a:endParaRPr lang="en-US" sz="1200" dirty="0" smtClean="0">
              <a:latin typeface="+mj-lt"/>
            </a:endParaRPr>
          </a:p>
          <a:p>
            <a:pPr lvl="0" algn="just">
              <a:buNone/>
            </a:pPr>
            <a:r>
              <a:rPr lang="en-US" sz="1200" dirty="0" smtClean="0">
                <a:latin typeface="+mj-lt"/>
              </a:rPr>
              <a:t>1.Name of the Employing Organization:  ………………………………………………………………………………………</a:t>
            </a:r>
          </a:p>
          <a:p>
            <a:pPr lvl="0" algn="just">
              <a:buNone/>
            </a:pPr>
            <a:r>
              <a:rPr lang="en-US" sz="1200" dirty="0" smtClean="0">
                <a:latin typeface="+mj-lt"/>
              </a:rPr>
              <a:t>2. Type of Organization:       </a:t>
            </a:r>
          </a:p>
          <a:p>
            <a:pPr algn="just">
              <a:buNone/>
            </a:pPr>
            <a:r>
              <a:rPr lang="en-US" sz="1200" dirty="0" smtClean="0">
                <a:latin typeface="+mj-lt"/>
              </a:rPr>
              <a:t>         Central Government			State Government</a:t>
            </a:r>
          </a:p>
          <a:p>
            <a:pPr algn="just">
              <a:buNone/>
            </a:pPr>
            <a:r>
              <a:rPr lang="en-US" sz="1200" dirty="0" smtClean="0">
                <a:latin typeface="+mj-lt"/>
              </a:rPr>
              <a:t>         Government Autonomous		Organization</a:t>
            </a:r>
          </a:p>
          <a:p>
            <a:pPr algn="just">
              <a:buNone/>
            </a:pPr>
            <a:r>
              <a:rPr lang="en-US" sz="1200" dirty="0" smtClean="0">
                <a:latin typeface="+mj-lt"/>
              </a:rPr>
              <a:t>         Public Sector Enterprise		              Private Sector Industry</a:t>
            </a:r>
          </a:p>
          <a:p>
            <a:pPr algn="just">
              <a:buNone/>
            </a:pPr>
            <a:r>
              <a:rPr lang="en-US" sz="1200" dirty="0" smtClean="0">
                <a:latin typeface="+mj-lt"/>
              </a:rPr>
              <a:t>         Private Engg. College</a:t>
            </a:r>
          </a:p>
          <a:p>
            <a:pPr algn="just">
              <a:buNone/>
            </a:pPr>
            <a:r>
              <a:rPr lang="en-US" sz="1200" dirty="0" smtClean="0">
                <a:latin typeface="+mj-lt"/>
              </a:rPr>
              <a:t>3. Address of Administrative Office: ……………………………………………………………………………………………	</a:t>
            </a:r>
          </a:p>
          <a:p>
            <a:pPr algn="just">
              <a:buNone/>
            </a:pPr>
            <a:r>
              <a:rPr lang="en-US" sz="1200" dirty="0" smtClean="0">
                <a:latin typeface="+mj-lt"/>
              </a:rPr>
              <a:t>					            Phone: ………………………………………..   Fax: …………………………..</a:t>
            </a:r>
          </a:p>
          <a:p>
            <a:pPr algn="just">
              <a:buNone/>
            </a:pPr>
            <a:r>
              <a:rPr lang="en-US" sz="1200" dirty="0" smtClean="0">
                <a:latin typeface="+mj-lt"/>
              </a:rPr>
              <a:t>					            Email: …………………………………………………………………………………</a:t>
            </a:r>
          </a:p>
          <a:p>
            <a:pPr algn="just">
              <a:buNone/>
            </a:pPr>
            <a:r>
              <a:rPr lang="en-US" sz="1200" dirty="0" smtClean="0">
                <a:latin typeface="+mj-lt"/>
              </a:rPr>
              <a:t>4. Designation of the employee seeking registration for Ph.D. at CSVTU, Bhilai</a:t>
            </a:r>
          </a:p>
          <a:p>
            <a:pPr algn="just">
              <a:buNone/>
            </a:pPr>
            <a:r>
              <a:rPr lang="en-US" sz="1200" dirty="0" smtClean="0">
                <a:latin typeface="+mj-lt"/>
              </a:rPr>
              <a:t>	…………………………………………………………………………………………………………………………………………………….</a:t>
            </a:r>
          </a:p>
          <a:p>
            <a:pPr algn="just">
              <a:buNone/>
            </a:pPr>
            <a:r>
              <a:rPr lang="en-US" sz="1200" dirty="0" smtClean="0">
                <a:latin typeface="+mj-lt"/>
              </a:rPr>
              <a:t>5. Employment Details:</a:t>
            </a:r>
          </a:p>
          <a:p>
            <a:pPr algn="just">
              <a:buNone/>
            </a:pPr>
            <a:r>
              <a:rPr lang="en-US" sz="1200" dirty="0" smtClean="0">
                <a:latin typeface="+mj-lt"/>
              </a:rPr>
              <a:t>		a) First joined on (date): ………………………………………………………………………………………………….</a:t>
            </a:r>
          </a:p>
          <a:p>
            <a:pPr algn="just">
              <a:buNone/>
            </a:pPr>
            <a:r>
              <a:rPr lang="en-US" sz="1200" dirty="0" smtClean="0">
                <a:latin typeface="+mj-lt"/>
              </a:rPr>
              <a:t>		b) Holding the present: …………………………………………………………………………………………………..	     </a:t>
            </a:r>
          </a:p>
          <a:p>
            <a:pPr algn="just">
              <a:buNone/>
            </a:pPr>
            <a:r>
              <a:rPr lang="en-US" sz="1200" dirty="0" smtClean="0">
                <a:latin typeface="+mj-lt"/>
              </a:rPr>
              <a:t>		c) Nature of appointment Temporary / Ad-hoc / Regular: ……………………………………………</a:t>
            </a:r>
          </a:p>
          <a:p>
            <a:pPr algn="just">
              <a:buNone/>
            </a:pPr>
            <a:r>
              <a:rPr lang="en-US" sz="1200" dirty="0" smtClean="0">
                <a:latin typeface="+mj-lt"/>
              </a:rPr>
              <a:t>		d) Nature of the Job: ……………………………………………………………………………………………………….</a:t>
            </a:r>
          </a:p>
          <a:p>
            <a:pPr algn="just">
              <a:buNone/>
            </a:pPr>
            <a:r>
              <a:rPr lang="en-US" sz="1200" dirty="0" smtClean="0">
                <a:latin typeface="+mj-lt"/>
              </a:rPr>
              <a:t>		     (R &amp; D, Design, Production, Marketing, Administrative, Teaching) </a:t>
            </a:r>
          </a:p>
          <a:p>
            <a:pPr algn="just">
              <a:buNone/>
            </a:pPr>
            <a:r>
              <a:rPr lang="en-US" sz="1200" dirty="0" smtClean="0">
                <a:latin typeface="+mj-lt"/>
              </a:rPr>
              <a:t>     Certified that, Mr. /Ms. ……………………………………………………………………………… S/O, D/O, W/O: …………………………………………………… employed as ………………………………………………………………………….</a:t>
            </a:r>
          </a:p>
          <a:p>
            <a:pPr algn="just">
              <a:buNone/>
            </a:pPr>
            <a:r>
              <a:rPr lang="en-US" sz="1200" dirty="0" smtClean="0">
                <a:latin typeface="+mj-lt"/>
              </a:rPr>
              <a:t>     In this organization is sponsored for admission to Full Time Ph.D. programme of CSVTU, Bhilai. He / She has been employed in this organization for the past ………………….. Years in a regular cadre. If selected as a sponsored candidate the organization has no objection to his/her undergoing four years of Full Time studies at CSVTU, Bhilai and its approved Ph.D. Research Centres.</a:t>
            </a:r>
          </a:p>
          <a:p>
            <a:pPr algn="just">
              <a:buNone/>
            </a:pPr>
            <a:r>
              <a:rPr lang="en-US" sz="1200" dirty="0" smtClean="0">
                <a:latin typeface="+mj-lt"/>
              </a:rPr>
              <a:t>  </a:t>
            </a:r>
          </a:p>
          <a:p>
            <a:pPr algn="just">
              <a:buNone/>
            </a:pPr>
            <a:r>
              <a:rPr lang="en-US" sz="1200" dirty="0" smtClean="0">
                <a:latin typeface="+mj-lt"/>
              </a:rPr>
              <a:t>    Signature of Applicant							 Signature of Institution Head</a:t>
            </a:r>
          </a:p>
          <a:p>
            <a:pPr algn="just">
              <a:buNone/>
            </a:pPr>
            <a:r>
              <a:rPr lang="en-US" sz="1200" dirty="0" smtClean="0">
                <a:latin typeface="+mj-lt"/>
              </a:rPr>
              <a:t>										       </a:t>
            </a:r>
          </a:p>
          <a:p>
            <a:pPr algn="just">
              <a:buNone/>
            </a:pPr>
            <a:r>
              <a:rPr lang="en-US" sz="1200" b="1" dirty="0" smtClean="0">
                <a:latin typeface="+mj-lt"/>
              </a:rPr>
              <a:t>Name &amp; Designation</a:t>
            </a:r>
            <a:endParaRPr lang="en-US" sz="1200" dirty="0" smtClean="0">
              <a:latin typeface="+mj-lt"/>
            </a:endParaRPr>
          </a:p>
          <a:p>
            <a:pPr algn="just">
              <a:buNone/>
            </a:pPr>
            <a:r>
              <a:rPr lang="en-US" sz="1200" b="1" dirty="0" smtClean="0">
                <a:latin typeface="+mj-lt"/>
              </a:rPr>
              <a:t>Seal</a:t>
            </a:r>
            <a:endParaRPr lang="en-US" sz="1200" dirty="0" smtClean="0">
              <a:latin typeface="+mj-lt"/>
            </a:endParaRPr>
          </a:p>
          <a:p>
            <a:pPr algn="just">
              <a:buNone/>
            </a:pPr>
            <a:endParaRPr lang="en-US" sz="12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lgn="ctr">
              <a:buNone/>
            </a:pPr>
            <a:r>
              <a:rPr lang="en-US" sz="1300" b="1" u="sng" dirty="0" smtClean="0">
                <a:latin typeface="+mj-lt"/>
              </a:rPr>
              <a:t>To Whomsoever It May Concern</a:t>
            </a:r>
            <a:endParaRPr lang="en-US" sz="1300" dirty="0" smtClean="0">
              <a:latin typeface="+mj-lt"/>
            </a:endParaRPr>
          </a:p>
          <a:p>
            <a:pPr algn="ctr">
              <a:buNone/>
            </a:pPr>
            <a:endParaRPr lang="en-US" sz="1300" dirty="0" smtClean="0">
              <a:latin typeface="+mj-lt"/>
            </a:endParaRPr>
          </a:p>
          <a:p>
            <a:pPr algn="ctr">
              <a:buNone/>
            </a:pPr>
            <a:r>
              <a:rPr lang="en-US" sz="1300" dirty="0" smtClean="0">
                <a:latin typeface="+mj-lt"/>
              </a:rPr>
              <a:t>(Service Certificate cum NOC for CSVTU, Bhilai Faculty)</a:t>
            </a:r>
          </a:p>
          <a:p>
            <a:pPr>
              <a:buNone/>
            </a:pPr>
            <a:r>
              <a:rPr lang="en-US" sz="1300" dirty="0" smtClean="0">
                <a:latin typeface="+mj-lt"/>
              </a:rPr>
              <a:t> </a:t>
            </a:r>
          </a:p>
          <a:p>
            <a:pPr>
              <a:buNone/>
            </a:pPr>
            <a:r>
              <a:rPr lang="en-US" sz="1300" dirty="0" smtClean="0">
                <a:latin typeface="+mj-lt"/>
              </a:rPr>
              <a:t>	</a:t>
            </a:r>
          </a:p>
          <a:p>
            <a:pPr algn="just">
              <a:buNone/>
            </a:pPr>
            <a:r>
              <a:rPr lang="en-US" sz="1300" dirty="0" smtClean="0">
                <a:latin typeface="+mj-lt"/>
              </a:rPr>
              <a:t>	This is to certified that Shri / Ms. ……………………………………………………………………… is working as a regular faculty selected under statute 19 of the CSVTU, Bhilai/State Govt. and he / she is holding the post of ( Lecture/</a:t>
            </a:r>
            <a:r>
              <a:rPr lang="en-US" sz="1300" dirty="0" err="1" smtClean="0">
                <a:latin typeface="+mj-lt"/>
              </a:rPr>
              <a:t>Asst.Prof</a:t>
            </a:r>
            <a:r>
              <a:rPr lang="en-US" sz="1300" dirty="0" smtClean="0">
                <a:latin typeface="+mj-lt"/>
              </a:rPr>
              <a:t>./</a:t>
            </a:r>
            <a:r>
              <a:rPr lang="en-US" sz="1300" dirty="0" err="1" smtClean="0">
                <a:latin typeface="+mj-lt"/>
              </a:rPr>
              <a:t>Asso.Prof</a:t>
            </a:r>
            <a:r>
              <a:rPr lang="en-US" sz="1300" dirty="0" smtClean="0">
                <a:latin typeface="+mj-lt"/>
              </a:rPr>
              <a:t>.) ………………………………………………………………….. In the Dept. of ……………………………………………………….. since …………………………….. . His / Her name in the updated seniority list of CSVTU, Bhilai is in Sl. No. ………………….. in ………………………………………………………….. Branch / Subject. </a:t>
            </a:r>
          </a:p>
          <a:p>
            <a:pPr algn="just">
              <a:buNone/>
            </a:pPr>
            <a:r>
              <a:rPr lang="en-US" sz="1300" dirty="0" smtClean="0">
                <a:latin typeface="+mj-lt"/>
              </a:rPr>
              <a:t>		We do not have any objection if </a:t>
            </a:r>
            <a:r>
              <a:rPr lang="en-US" sz="1300" dirty="0" err="1" smtClean="0">
                <a:latin typeface="+mj-lt"/>
              </a:rPr>
              <a:t>Shri</a:t>
            </a:r>
            <a:r>
              <a:rPr lang="en-US" sz="1300" dirty="0" smtClean="0">
                <a:latin typeface="+mj-lt"/>
              </a:rPr>
              <a:t> / Ms ………………………………………………………………… pursue his / her  Ph.D. programme from Chhattisgarh Swami Vivekanand Technical University, Bhilai.</a:t>
            </a:r>
          </a:p>
          <a:p>
            <a:pPr algn="just">
              <a:buNone/>
            </a:pPr>
            <a:r>
              <a:rPr lang="en-US" sz="1300" dirty="0" smtClean="0">
                <a:latin typeface="+mj-lt"/>
              </a:rPr>
              <a:t> </a:t>
            </a:r>
          </a:p>
          <a:p>
            <a:pPr algn="just">
              <a:buNone/>
            </a:pPr>
            <a:r>
              <a:rPr lang="en-US" sz="1300" b="1" dirty="0" smtClean="0">
                <a:latin typeface="+mj-lt"/>
              </a:rPr>
              <a:t>      								      Principal</a:t>
            </a:r>
            <a:endParaRPr lang="en-US" sz="1300" dirty="0" smtClean="0">
              <a:latin typeface="+mj-lt"/>
            </a:endParaRPr>
          </a:p>
          <a:p>
            <a:pPr>
              <a:buNone/>
            </a:pPr>
            <a:endParaRPr lang="en-US" sz="1300" dirty="0">
              <a:latin typeface="+mj-lt"/>
            </a:endParaRPr>
          </a:p>
        </p:txBody>
      </p:sp>
      <p:sp>
        <p:nvSpPr>
          <p:cNvPr id="4" name="Oval 3"/>
          <p:cNvSpPr/>
          <p:nvPr/>
        </p:nvSpPr>
        <p:spPr>
          <a:xfrm>
            <a:off x="1066800" y="3733800"/>
            <a:ext cx="1066800" cy="533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370" name="WordArt 2"/>
          <p:cNvSpPr>
            <a:spLocks noChangeArrowheads="1" noChangeShapeType="1" noTextEdit="1"/>
          </p:cNvSpPr>
          <p:nvPr/>
        </p:nvSpPr>
        <p:spPr bwMode="auto">
          <a:xfrm>
            <a:off x="1219200" y="3962400"/>
            <a:ext cx="685800" cy="76200"/>
          </a:xfrm>
          <a:prstGeom prst="rect">
            <a:avLst/>
          </a:prstGeom>
        </p:spPr>
        <p:txBody>
          <a:bodyPr wrap="none" fromWordArt="1">
            <a:prstTxWarp prst="textPlain">
              <a:avLst>
                <a:gd name="adj" fmla="val 50000"/>
              </a:avLst>
            </a:prstTxWarp>
          </a:bodyPr>
          <a:lstStyle/>
          <a:p>
            <a:pPr algn="ctr" rtl="0"/>
            <a:r>
              <a:rPr lang="en-US" sz="1200" b="1" kern="10" spc="0" dirty="0" smtClean="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Institute official seal</a:t>
            </a:r>
            <a:endParaRPr lang="en-US" sz="1200" b="1" kern="10" spc="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SVTU_logo (1).jpg"/>
          <p:cNvPicPr/>
          <p:nvPr/>
        </p:nvPicPr>
        <p:blipFill>
          <a:blip r:embed="rId2" cstate="print"/>
          <a:stretch>
            <a:fillRect/>
          </a:stretch>
        </p:blipFill>
        <p:spPr>
          <a:xfrm>
            <a:off x="3810000" y="838200"/>
            <a:ext cx="1219200" cy="838200"/>
          </a:xfrm>
          <a:prstGeom prst="rect">
            <a:avLst/>
          </a:prstGeom>
        </p:spPr>
      </p:pic>
      <p:sp>
        <p:nvSpPr>
          <p:cNvPr id="50179" name="Rectangle 3"/>
          <p:cNvSpPr>
            <a:spLocks noChangeArrowheads="1"/>
          </p:cNvSpPr>
          <p:nvPr/>
        </p:nvSpPr>
        <p:spPr bwMode="auto">
          <a:xfrm>
            <a:off x="0" y="1905001"/>
            <a:ext cx="9144000" cy="495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Chhattisgarh Swami Vivekanand Technical University, Bhilai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Structure of Ph.D. Entrance Examination 2018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Written Test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would be one written paper in two sections of 100 marks for 3 hrs.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 I	40 objective type questions from respective discipline. (40 Marks)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 II 	60 objective type questions from specialized area of respective discipline. (60 Marks)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Note - 	</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Humanities will be one section of 100 marks)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Personal Interview (for both type of candidate)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 Exemption from written test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per modified Ordinance no. 10 clause 3.4 of CSVTU, Bhilai may be exempted/relaxed from written test for following category.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Candidate with valid score card of UGC/CSIR (JRF), NET, SLET or GATE.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Candidates possessing  M. Phil degree through a regular  </a:t>
            </a:r>
            <a:r>
              <a:rPr lang="en-US" sz="1200" dirty="0" smtClean="0">
                <a:latin typeface="Calibri" pitchFamily="34" charset="0"/>
                <a:ea typeface="Calibri" pitchFamily="34" charset="0"/>
                <a:cs typeface="Times New Roman" pitchFamily="18" charset="0"/>
              </a:rPr>
              <a:t>P</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rogramme from an University, or a deemed University or any other University in corporate by any law for the time being in force and recognized by the University.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Teacher fellowship holder and University/College teachers holding a </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regular position (regular appointment)</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has completed two years of service as teacher in a department of the University/affiliated college/Institution.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Scientist of any recognized National/International Institutions having two years of research experience.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Teachers holding contract appointments who have served as teacher for a total minimum period of four years in a department of the University/Affiliated college/Institution.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csvtu image new.jpg"/>
          <p:cNvPicPr>
            <a:picLocks noGrp="1"/>
          </p:cNvPicPr>
          <p:nvPr>
            <p:ph sz="quarter" idx="2"/>
          </p:nvPr>
        </p:nvPicPr>
        <p:blipFill>
          <a:blip r:embed="rId2" cstate="print"/>
          <a:srcRect/>
          <a:stretch>
            <a:fillRect/>
          </a:stretch>
        </p:blipFill>
        <p:spPr bwMode="auto">
          <a:xfrm>
            <a:off x="0" y="3048000"/>
            <a:ext cx="9144000" cy="3810000"/>
          </a:xfrm>
          <a:prstGeom prst="rect">
            <a:avLst/>
          </a:prstGeom>
          <a:noFill/>
          <a:ln w="9525">
            <a:noFill/>
            <a:miter lim="800000"/>
            <a:headEnd/>
            <a:tailEnd/>
          </a:ln>
        </p:spPr>
      </p:pic>
      <p:pic>
        <p:nvPicPr>
          <p:cNvPr id="29697" name="Picture 1" descr="D:\Ph.D. Entrance Exam 2015\Swami-Vivekananda1.jpg"/>
          <p:cNvPicPr>
            <a:picLocks noChangeAspect="1" noChangeArrowheads="1"/>
          </p:cNvPicPr>
          <p:nvPr/>
        </p:nvPicPr>
        <p:blipFill>
          <a:blip r:embed="rId3" cstate="print"/>
          <a:srcRect/>
          <a:stretch>
            <a:fillRect/>
          </a:stretch>
        </p:blipFill>
        <p:spPr bwMode="auto">
          <a:xfrm>
            <a:off x="0" y="0"/>
            <a:ext cx="9144000" cy="3048000"/>
          </a:xfrm>
          <a:prstGeom prst="rect">
            <a:avLst/>
          </a:prstGeom>
          <a:noFill/>
        </p:spPr>
      </p:pic>
      <p:sp>
        <p:nvSpPr>
          <p:cNvPr id="2" name="Title 1"/>
          <p:cNvSpPr>
            <a:spLocks noGrp="1"/>
          </p:cNvSpPr>
          <p:nvPr>
            <p:ph type="title"/>
          </p:nvPr>
        </p:nvSpPr>
        <p:spPr>
          <a:xfrm>
            <a:off x="152400" y="2667000"/>
            <a:ext cx="8991600" cy="838200"/>
          </a:xfrm>
        </p:spPr>
        <p:txBody>
          <a:bodyPr>
            <a:noAutofit/>
          </a:bodyPr>
          <a:lstStyle/>
          <a:p>
            <a:pPr algn="ctr"/>
            <a:r>
              <a:rPr lang="en-US" sz="2800" dirty="0" smtClean="0">
                <a:solidFill>
                  <a:srgbClr val="7030A0"/>
                </a:solidFill>
                <a:latin typeface="+mn-lt"/>
              </a:rPr>
              <a:t/>
            </a:r>
            <a:br>
              <a:rPr lang="en-US" sz="2800" dirty="0" smtClean="0">
                <a:solidFill>
                  <a:srgbClr val="7030A0"/>
                </a:solidFill>
                <a:latin typeface="+mn-lt"/>
              </a:rPr>
            </a:br>
            <a:r>
              <a:rPr lang="en-US" sz="2600" b="1" dirty="0" smtClean="0">
                <a:solidFill>
                  <a:schemeClr val="tx1"/>
                </a:solidFill>
                <a:latin typeface="+mn-lt"/>
              </a:rPr>
              <a:t>Chhattisgarh Swami Vivekanand Technical University,</a:t>
            </a:r>
            <a:br>
              <a:rPr lang="en-US" sz="2600" b="1" dirty="0" smtClean="0">
                <a:solidFill>
                  <a:schemeClr val="tx1"/>
                </a:solidFill>
                <a:latin typeface="+mn-lt"/>
              </a:rPr>
            </a:br>
            <a:r>
              <a:rPr lang="en-US" sz="2600" b="1" dirty="0" smtClean="0">
                <a:solidFill>
                  <a:schemeClr val="tx1"/>
                </a:solidFill>
                <a:latin typeface="+mn-lt"/>
              </a:rPr>
              <a:t> Bhilai (C.G.)</a:t>
            </a:r>
            <a:r>
              <a:rPr lang="en-US" sz="2600" dirty="0" smtClean="0">
                <a:latin typeface="+mn-lt"/>
              </a:rPr>
              <a:t/>
            </a:r>
            <a:br>
              <a:rPr lang="en-US" sz="2600" dirty="0" smtClean="0">
                <a:latin typeface="+mn-lt"/>
              </a:rPr>
            </a:br>
            <a:endParaRPr lang="en-US" sz="2600" dirty="0">
              <a:latin typeface="+mn-lt"/>
            </a:endParaRPr>
          </a:p>
        </p:txBody>
      </p:sp>
      <p:sp>
        <p:nvSpPr>
          <p:cNvPr id="3" name="Text Placeholder 2"/>
          <p:cNvSpPr>
            <a:spLocks noGrp="1"/>
          </p:cNvSpPr>
          <p:nvPr>
            <p:ph type="body" idx="1"/>
          </p:nvPr>
        </p:nvSpPr>
        <p:spPr>
          <a:xfrm>
            <a:off x="0" y="3200400"/>
            <a:ext cx="3886200" cy="685800"/>
          </a:xfrm>
        </p:spPr>
        <p:txBody>
          <a:bodyPr>
            <a:scene3d>
              <a:camera prst="orthographicFront"/>
              <a:lightRig rig="sunset" dir="t"/>
            </a:scene3d>
            <a:sp3d extrusionH="57150" prstMaterial="legacyWireframe">
              <a:bevelT w="38100" h="38100" prst="slope"/>
            </a:sp3d>
          </a:bodyPr>
          <a:lstStyle/>
          <a:p>
            <a:r>
              <a:rPr lang="en-US" dirty="0" smtClean="0">
                <a:solidFill>
                  <a:srgbClr val="FF0000"/>
                </a:solidFill>
              </a:rPr>
              <a:t> </a:t>
            </a:r>
            <a:r>
              <a:rPr lang="en-US" dirty="0" err="1" smtClean="0">
                <a:solidFill>
                  <a:srgbClr val="FF0000"/>
                </a:solidFill>
                <a:latin typeface="Arial Black" pitchFamily="34" charset="0"/>
              </a:rPr>
              <a:t>Ph.D.Programme</a:t>
            </a:r>
            <a:r>
              <a:rPr lang="en-US" dirty="0" smtClean="0">
                <a:solidFill>
                  <a:srgbClr val="FF0000"/>
                </a:solidFill>
                <a:latin typeface="Arial Black" pitchFamily="34" charset="0"/>
              </a:rPr>
              <a:t> 2018</a:t>
            </a:r>
            <a:endParaRPr lang="en-US" dirty="0">
              <a:solidFill>
                <a:srgbClr val="FF0000"/>
              </a:solidFill>
              <a:latin typeface="Arial Black" pitchFamily="34" charset="0"/>
            </a:endParaRPr>
          </a:p>
        </p:txBody>
      </p:sp>
      <p:sp>
        <p:nvSpPr>
          <p:cNvPr id="4" name="Text Placeholder 3"/>
          <p:cNvSpPr>
            <a:spLocks noGrp="1"/>
          </p:cNvSpPr>
          <p:nvPr>
            <p:ph type="body" sz="half" idx="3"/>
          </p:nvPr>
        </p:nvSpPr>
        <p:spPr>
          <a:xfrm>
            <a:off x="5257800" y="3200400"/>
            <a:ext cx="4267200" cy="762000"/>
          </a:xfrm>
        </p:spPr>
        <p:txBody>
          <a:bodyPr>
            <a:scene3d>
              <a:camera prst="orthographicFront"/>
              <a:lightRig rig="sunset" dir="t"/>
            </a:scene3d>
            <a:sp3d extrusionH="57150" prstMaterial="legacyWireframe">
              <a:bevelT w="38100" h="38100" prst="convex"/>
              <a:bevelB w="38100" h="38100" prst="slope"/>
            </a:sp3d>
          </a:bodyPr>
          <a:lstStyle/>
          <a:p>
            <a:r>
              <a:rPr lang="en-US" dirty="0" smtClean="0">
                <a:solidFill>
                  <a:srgbClr val="7030A0"/>
                </a:solidFill>
              </a:rPr>
              <a:t> </a:t>
            </a:r>
            <a:r>
              <a:rPr lang="en-US" dirty="0" smtClean="0">
                <a:solidFill>
                  <a:srgbClr val="FF0000"/>
                </a:solidFill>
                <a:latin typeface="Arial Black" pitchFamily="34" charset="0"/>
              </a:rPr>
              <a:t>Rules and Regulations </a:t>
            </a:r>
            <a:endParaRPr lang="en-US" dirty="0">
              <a:solidFill>
                <a:srgbClr val="FF0000"/>
              </a:solidFill>
              <a:latin typeface="Arial Black" pitchFamily="34" charset="0"/>
            </a:endParaRPr>
          </a:p>
        </p:txBody>
      </p:sp>
      <p:pic>
        <p:nvPicPr>
          <p:cNvPr id="8" name="Picture 1" descr="C:\Documents and Settings\Administrator\My Documents\My Pictures\CSVTU_Logo.jpg"/>
          <p:cNvPicPr>
            <a:picLocks noChangeAspect="1" noChangeArrowheads="1"/>
          </p:cNvPicPr>
          <p:nvPr/>
        </p:nvPicPr>
        <p:blipFill>
          <a:blip r:embed="rId4" cstate="print"/>
          <a:srcRect/>
          <a:stretch>
            <a:fillRect/>
          </a:stretch>
        </p:blipFill>
        <p:spPr bwMode="auto">
          <a:xfrm>
            <a:off x="304800" y="381000"/>
            <a:ext cx="1752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7" name="Content Placeholder 6"/>
          <p:cNvSpPr>
            <a:spLocks noGrp="1"/>
          </p:cNvSpPr>
          <p:nvPr>
            <p:ph idx="1"/>
          </p:nvPr>
        </p:nvSpPr>
        <p:spPr>
          <a:xfrm>
            <a:off x="0" y="838200"/>
            <a:ext cx="8915400" cy="5791200"/>
          </a:xfrm>
        </p:spPr>
        <p:txBody>
          <a:bodyPr>
            <a:normAutofit fontScale="77500" lnSpcReduction="20000"/>
          </a:bodyPr>
          <a:lstStyle/>
          <a:p>
            <a:pPr algn="ctr">
              <a:buNone/>
            </a:pPr>
            <a:r>
              <a:rPr lang="en-US" b="1" dirty="0" smtClean="0">
                <a:latin typeface="+mj-lt"/>
              </a:rPr>
              <a:t>                     CHHATTISGARH SWAMI VIVEKANAND TECHNICAL UNIVERSITY</a:t>
            </a:r>
            <a:r>
              <a:rPr lang="en-US" dirty="0" smtClean="0">
                <a:latin typeface="+mj-lt"/>
              </a:rPr>
              <a:t> </a:t>
            </a:r>
            <a:r>
              <a:rPr lang="en-US" b="1" dirty="0" smtClean="0">
                <a:latin typeface="+mj-lt"/>
              </a:rPr>
              <a:t>BHILAI</a:t>
            </a:r>
            <a:r>
              <a:rPr lang="en-US" dirty="0" smtClean="0">
                <a:latin typeface="+mj-lt"/>
              </a:rPr>
              <a:t> </a:t>
            </a:r>
          </a:p>
          <a:p>
            <a:pPr algn="ctr">
              <a:buNone/>
            </a:pPr>
            <a:r>
              <a:rPr lang="en-US" sz="2300" b="1" dirty="0" smtClean="0">
                <a:latin typeface="+mj-lt"/>
              </a:rPr>
              <a:t>Ordinance No. 10 </a:t>
            </a:r>
          </a:p>
          <a:p>
            <a:pPr algn="ctr">
              <a:buNone/>
            </a:pPr>
            <a:r>
              <a:rPr lang="en-US" sz="2300" b="1" dirty="0" smtClean="0">
                <a:latin typeface="+mj-lt"/>
              </a:rPr>
              <a:t>(Under Section 38)</a:t>
            </a:r>
            <a:r>
              <a:rPr lang="en-US" sz="2300" dirty="0" smtClean="0">
                <a:latin typeface="+mj-lt"/>
              </a:rPr>
              <a:t> </a:t>
            </a:r>
          </a:p>
          <a:p>
            <a:pPr algn="ctr">
              <a:buNone/>
            </a:pPr>
            <a:r>
              <a:rPr lang="en-US" sz="2300" b="1" dirty="0" smtClean="0">
                <a:latin typeface="+mj-lt"/>
              </a:rPr>
              <a:t>Modified Ordinance for Doctor of Philosophy</a:t>
            </a:r>
            <a:r>
              <a:rPr lang="en-US" sz="2300" dirty="0" smtClean="0">
                <a:latin typeface="+mj-lt"/>
              </a:rPr>
              <a:t> </a:t>
            </a:r>
          </a:p>
          <a:p>
            <a:pPr algn="ctr">
              <a:buNone/>
            </a:pPr>
            <a:r>
              <a:rPr lang="en-US" sz="2300" b="1" i="1" dirty="0" smtClean="0">
                <a:latin typeface="+mj-lt"/>
              </a:rPr>
              <a:t>(The underlined portion in the following paragraphs is the modification/addition)</a:t>
            </a:r>
          </a:p>
          <a:p>
            <a:pPr algn="just">
              <a:buNone/>
            </a:pPr>
            <a:r>
              <a:rPr lang="en-US" sz="2100" b="1" dirty="0" smtClean="0">
                <a:latin typeface="+mj-lt"/>
              </a:rPr>
              <a:t>Preamble </a:t>
            </a:r>
            <a:endParaRPr lang="en-US" sz="2100" dirty="0" smtClean="0">
              <a:latin typeface="+mj-lt"/>
            </a:endParaRPr>
          </a:p>
          <a:p>
            <a:pPr algn="just">
              <a:buNone/>
            </a:pPr>
            <a:r>
              <a:rPr lang="en-US" sz="1700" b="1" dirty="0" smtClean="0">
                <a:latin typeface="+mj-lt"/>
              </a:rPr>
              <a:t>1.</a:t>
            </a:r>
            <a:r>
              <a:rPr lang="en-US" b="1" dirty="0" smtClean="0">
                <a:latin typeface="+mj-lt"/>
              </a:rPr>
              <a:t> </a:t>
            </a:r>
            <a:r>
              <a:rPr lang="en-US" sz="1900" dirty="0" smtClean="0">
                <a:latin typeface="+mj-lt"/>
              </a:rPr>
              <a:t>The degree of Doctor of Philosophy (Ph.D.) may be granted in any discipline belonging to any Faculty of Chhattisgarh Swami Vivekanand Technical University (hereinafter: University), in which Post-Graduate studies and/or research is available at the University or at its affiliated Colleges/Institutions that are recognized as Research Centers by the University.</a:t>
            </a:r>
          </a:p>
          <a:p>
            <a:pPr algn="just">
              <a:buNone/>
            </a:pPr>
            <a:r>
              <a:rPr lang="en-US" sz="1700" b="1" dirty="0" smtClean="0">
                <a:latin typeface="+mj-lt"/>
              </a:rPr>
              <a:t>2.</a:t>
            </a:r>
            <a:r>
              <a:rPr lang="en-US" b="1" dirty="0" smtClean="0">
                <a:latin typeface="+mj-lt"/>
              </a:rPr>
              <a:t> </a:t>
            </a:r>
            <a:r>
              <a:rPr lang="en-US" sz="1900" dirty="0" smtClean="0">
                <a:latin typeface="+mj-lt"/>
              </a:rPr>
              <a:t>All academic matters related to Ph.D. degree shall be processed by a Departmental Research Committee (hereinafter: DRC) consisting of the following:</a:t>
            </a:r>
          </a:p>
          <a:p>
            <a:pPr algn="just">
              <a:buNone/>
            </a:pPr>
            <a:endParaRPr lang="en-US" sz="1900" dirty="0" smtClean="0">
              <a:latin typeface="+mj-lt"/>
            </a:endParaRPr>
          </a:p>
          <a:p>
            <a:pPr algn="just">
              <a:buNone/>
            </a:pPr>
            <a:r>
              <a:rPr lang="en-US" sz="1900" dirty="0" smtClean="0">
                <a:latin typeface="+mj-lt"/>
              </a:rPr>
              <a:t>	</a:t>
            </a:r>
            <a:r>
              <a:rPr lang="en-US" sz="1900" dirty="0" err="1" smtClean="0">
                <a:latin typeface="+mj-lt"/>
              </a:rPr>
              <a:t>i</a:t>
            </a:r>
            <a:r>
              <a:rPr lang="en-US" sz="1900" dirty="0" smtClean="0">
                <a:latin typeface="+mj-lt"/>
              </a:rPr>
              <a:t>. Head of the School/Department (Chair), for UTD or Principal/Director (Chair) for affiliated Colleges/Institutions of the University.</a:t>
            </a:r>
          </a:p>
          <a:p>
            <a:pPr algn="just">
              <a:buNone/>
            </a:pPr>
            <a:endParaRPr lang="en-US" sz="1900" dirty="0" smtClean="0">
              <a:latin typeface="+mj-lt"/>
            </a:endParaRPr>
          </a:p>
          <a:p>
            <a:pPr algn="just">
              <a:buNone/>
            </a:pPr>
            <a:r>
              <a:rPr lang="en-US" sz="1900" dirty="0" smtClean="0">
                <a:latin typeface="+mj-lt"/>
              </a:rPr>
              <a:t>	ii. Head of the concerned department for affiliated college/institution provided the Head of the department holds a Doctorate degree in the relevant discipline.</a:t>
            </a:r>
          </a:p>
          <a:p>
            <a:pPr algn="just">
              <a:buNone/>
            </a:pPr>
            <a:endParaRPr lang="en-US" sz="1900" dirty="0" smtClean="0">
              <a:latin typeface="+mj-lt"/>
            </a:endParaRPr>
          </a:p>
          <a:p>
            <a:pPr algn="just">
              <a:buNone/>
            </a:pPr>
            <a:r>
              <a:rPr lang="en-US" sz="1900" dirty="0" smtClean="0">
                <a:latin typeface="+mj-lt"/>
              </a:rPr>
              <a:t>	iii. Two members from the UTD/Research Center who are recognized as Ph.D. Supervisors.</a:t>
            </a:r>
          </a:p>
          <a:p>
            <a:pPr algn="just">
              <a:buNone/>
            </a:pPr>
            <a:endParaRPr lang="en-US" sz="1900" dirty="0" smtClean="0">
              <a:latin typeface="+mj-lt"/>
            </a:endParaRPr>
          </a:p>
          <a:p>
            <a:pPr algn="just">
              <a:buNone/>
            </a:pPr>
            <a:r>
              <a:rPr lang="en-US" sz="1900" dirty="0" smtClean="0">
                <a:latin typeface="+mj-lt"/>
              </a:rPr>
              <a:t>	iv. One member nominated by the Kulpati.</a:t>
            </a:r>
          </a:p>
          <a:p>
            <a:pPr algn="just">
              <a:buNone/>
            </a:pPr>
            <a:r>
              <a:rPr lang="en-US" sz="1900" u="sng" dirty="0" smtClean="0">
                <a:latin typeface="+mj-lt"/>
              </a:rPr>
              <a:t>Provided that three members including the Chairman will form the quorum.</a:t>
            </a:r>
            <a:endParaRPr lang="en-US" sz="1900" dirty="0">
              <a:latin typeface="+mj-lt"/>
            </a:endParaRPr>
          </a:p>
        </p:txBody>
      </p:sp>
      <p:sp>
        <p:nvSpPr>
          <p:cNvPr id="9" name="Content Placeholder 6"/>
          <p:cNvSpPr txBox="1">
            <a:spLocks/>
          </p:cNvSpPr>
          <p:nvPr/>
        </p:nvSpPr>
        <p:spPr>
          <a:xfrm>
            <a:off x="228600" y="2057400"/>
            <a:ext cx="8686800" cy="4572000"/>
          </a:xfrm>
          <a:prstGeom prst="rect">
            <a:avLst/>
          </a:prstGeom>
        </p:spPr>
        <p:txBody>
          <a:bodyPr vert="horz" lIns="91433" tIns="45717" rIns="91433" bIns="45717">
            <a:normAutofit/>
          </a:bodyPr>
          <a:lstStyle/>
          <a:p>
            <a:pPr marL="274299" marR="0" lvl="0" indent="-274299"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C:\Documents and Settings\Administrator\My Documents\My Pictures\CSVTU_Logo.jpg"/>
          <p:cNvPicPr/>
          <p:nvPr/>
        </p:nvPicPr>
        <p:blipFill>
          <a:blip r:embed="rId2" cstate="print"/>
          <a:srcRect/>
          <a:stretch>
            <a:fillRect/>
          </a:stretch>
        </p:blipFill>
        <p:spPr bwMode="auto">
          <a:xfrm>
            <a:off x="228600" y="914400"/>
            <a:ext cx="990599"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562600"/>
          </a:xfrm>
        </p:spPr>
        <p:txBody>
          <a:bodyPr>
            <a:normAutofit/>
          </a:bodyPr>
          <a:lstStyle/>
          <a:p>
            <a:pPr>
              <a:buNone/>
            </a:pPr>
            <a:r>
              <a:rPr lang="en-US" sz="1500" b="1" dirty="0" smtClean="0">
                <a:latin typeface="+mj-lt"/>
              </a:rPr>
              <a:t>3.Eligibility for registration for degree of Doctor of Philosophy</a:t>
            </a:r>
          </a:p>
          <a:p>
            <a:pPr>
              <a:buNone/>
            </a:pPr>
            <a:r>
              <a:rPr lang="en-US" sz="1500" b="1" dirty="0" smtClean="0">
                <a:latin typeface="+mj-lt"/>
              </a:rPr>
              <a:t> </a:t>
            </a:r>
          </a:p>
          <a:p>
            <a:pPr>
              <a:buNone/>
            </a:pPr>
            <a:r>
              <a:rPr lang="en-US" sz="1300" dirty="0" smtClean="0">
                <a:latin typeface="+mj-lt"/>
              </a:rPr>
              <a:t>A candidate for the PhD must at the time of application</a:t>
            </a:r>
          </a:p>
          <a:p>
            <a:pPr>
              <a:buNone/>
            </a:pPr>
            <a:endParaRPr lang="en-US" sz="1300" dirty="0" smtClean="0">
              <a:latin typeface="+mj-lt"/>
            </a:endParaRPr>
          </a:p>
          <a:p>
            <a:pPr algn="just">
              <a:buNone/>
            </a:pPr>
            <a:r>
              <a:rPr lang="en-US" sz="1300" b="1" dirty="0" smtClean="0">
                <a:latin typeface="+mj-lt"/>
              </a:rPr>
              <a:t>3.1 	</a:t>
            </a:r>
            <a:r>
              <a:rPr lang="en-US" sz="1300" dirty="0" smtClean="0">
                <a:latin typeface="+mj-lt"/>
              </a:rPr>
              <a:t>Holds Master’s degree with at least 55% marks or an equivalent grade of the University, a deemed University or any other University incorporated by any law for the time being in force and recognized by the University.</a:t>
            </a:r>
          </a:p>
          <a:p>
            <a:pPr algn="ctr">
              <a:buNone/>
            </a:pPr>
            <a:r>
              <a:rPr lang="en-US" sz="1300" b="1" dirty="0" smtClean="0">
                <a:latin typeface="+mj-lt"/>
              </a:rPr>
              <a:t>OR </a:t>
            </a:r>
            <a:endParaRPr lang="en-US" sz="1300" dirty="0" smtClean="0">
              <a:latin typeface="+mj-lt"/>
            </a:endParaRPr>
          </a:p>
          <a:p>
            <a:pPr algn="just">
              <a:buNone/>
            </a:pPr>
            <a:r>
              <a:rPr lang="en-US" sz="1300" dirty="0" smtClean="0">
                <a:latin typeface="+mj-lt"/>
              </a:rPr>
              <a:t>	</a:t>
            </a:r>
            <a:r>
              <a:rPr lang="en-US" sz="1300" dirty="0" err="1" smtClean="0">
                <a:latin typeface="+mj-lt"/>
              </a:rPr>
              <a:t>He/She</a:t>
            </a:r>
            <a:r>
              <a:rPr lang="en-US" sz="1300" dirty="0" smtClean="0">
                <a:latin typeface="+mj-lt"/>
              </a:rPr>
              <a:t> possesses M. Phil. degree </a:t>
            </a:r>
            <a:r>
              <a:rPr lang="en-US" sz="1300" u="sng" dirty="0" smtClean="0">
                <a:latin typeface="+mj-lt"/>
              </a:rPr>
              <a:t>through a regular programme</a:t>
            </a:r>
            <a:r>
              <a:rPr lang="en-US" sz="1300" dirty="0" smtClean="0">
                <a:latin typeface="+mj-lt"/>
              </a:rPr>
              <a:t> from an University, a deemed university or any other university incorporated by any law for the time being in force and recognized by the university, who has at least three years of experience of research/teaching with at least three papers published in standard research journals (with ISSN) may be permitted to get registered for Ph.D. degree, even if he/she does not possess 55% marks at Master's Level.</a:t>
            </a:r>
            <a:r>
              <a:rPr lang="en-US" sz="1300" i="1" dirty="0" smtClean="0">
                <a:latin typeface="+mj-lt"/>
              </a:rPr>
              <a:t> </a:t>
            </a:r>
            <a:endParaRPr lang="en-US" sz="1300" dirty="0" smtClean="0">
              <a:latin typeface="+mj-lt"/>
            </a:endParaRPr>
          </a:p>
          <a:p>
            <a:pPr algn="ctr">
              <a:buNone/>
            </a:pPr>
            <a:r>
              <a:rPr lang="en-US" sz="1300" b="1" dirty="0" smtClean="0">
                <a:latin typeface="+mj-lt"/>
              </a:rPr>
              <a:t>OR</a:t>
            </a:r>
          </a:p>
          <a:p>
            <a:pPr algn="just">
              <a:buNone/>
            </a:pPr>
            <a:r>
              <a:rPr lang="en-US" sz="1300" dirty="0" smtClean="0">
                <a:latin typeface="+mj-lt"/>
              </a:rPr>
              <a:t>	</a:t>
            </a:r>
            <a:r>
              <a:rPr lang="en-US" sz="1300" u="sng" dirty="0" err="1" smtClean="0">
                <a:latin typeface="+mj-lt"/>
              </a:rPr>
              <a:t>He/She</a:t>
            </a:r>
            <a:r>
              <a:rPr lang="en-US" sz="1300" u="sng" dirty="0" smtClean="0">
                <a:latin typeface="+mj-lt"/>
              </a:rPr>
              <a:t> holds Bachelor of Engineering/Technology/Architecture/Pharmacy Degree of a recognized University with at least 65% marks or equivalent in aggregate and possessing demonstrable research capabilities shall be eligible to seek enrollment for the Degree of PhD under special circumstances.</a:t>
            </a:r>
          </a:p>
          <a:p>
            <a:pPr algn="just">
              <a:buNone/>
            </a:pPr>
            <a:endParaRPr lang="en-US" sz="1300" u="sng" dirty="0" smtClean="0">
              <a:latin typeface="+mj-lt"/>
            </a:endParaRPr>
          </a:p>
          <a:p>
            <a:pPr>
              <a:buNone/>
            </a:pPr>
            <a:r>
              <a:rPr lang="en-US" sz="1300" b="1" dirty="0" smtClean="0">
                <a:latin typeface="+mj-lt"/>
              </a:rPr>
              <a:t>3.2</a:t>
            </a:r>
            <a:r>
              <a:rPr lang="en-US" sz="1300" dirty="0" smtClean="0">
                <a:latin typeface="+mj-lt"/>
              </a:rPr>
              <a:t> 	The requirement of marks at the Master’s level may be relaxed to a maximum of 5% for SC/ST/Differently </a:t>
            </a:r>
            <a:r>
              <a:rPr lang="en-US" sz="1300" dirty="0" err="1" smtClean="0">
                <a:latin typeface="+mj-lt"/>
              </a:rPr>
              <a:t>abled</a:t>
            </a:r>
            <a:r>
              <a:rPr lang="en-US" sz="1300" dirty="0" smtClean="0">
                <a:latin typeface="+mj-lt"/>
              </a:rPr>
              <a:t> candidates.</a:t>
            </a:r>
          </a:p>
          <a:p>
            <a:pPr>
              <a:buNone/>
            </a:pPr>
            <a:r>
              <a:rPr lang="en-US" sz="1300" dirty="0" smtClean="0">
                <a:latin typeface="+mj-lt"/>
              </a:rPr>
              <a:t> </a:t>
            </a:r>
          </a:p>
          <a:p>
            <a:pPr algn="just">
              <a:buNone/>
            </a:pPr>
            <a:r>
              <a:rPr lang="en-US" sz="1300" b="1" dirty="0" smtClean="0">
                <a:latin typeface="+mj-lt"/>
              </a:rPr>
              <a:t>3.3 	</a:t>
            </a:r>
            <a:r>
              <a:rPr lang="en-US" sz="1300" dirty="0" smtClean="0">
                <a:latin typeface="+mj-lt"/>
              </a:rPr>
              <a:t>The selection for admission to Ph.D. degree programme will be done through an Entrance Test to be conducted at the University level followed by personal interview of the candidate. The Entrance Test will be conducted at the University level once in an year (however looking into the number of applications the frequency of holding the Entrance Test may be increased to Twice in an year)</a:t>
            </a:r>
          </a:p>
          <a:p>
            <a:pPr algn="just">
              <a:buNone/>
            </a:pPr>
            <a:endParaRPr lang="en-US" sz="1300" u="sng" dirty="0" smtClean="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562600"/>
          </a:xfrm>
        </p:spPr>
        <p:txBody>
          <a:bodyPr>
            <a:normAutofit lnSpcReduction="10000"/>
          </a:bodyPr>
          <a:lstStyle/>
          <a:p>
            <a:pPr>
              <a:buNone/>
            </a:pPr>
            <a:r>
              <a:rPr lang="en-US" sz="1300" b="1" dirty="0" smtClean="0">
                <a:latin typeface="+mj-lt"/>
              </a:rPr>
              <a:t>3.4 </a:t>
            </a:r>
            <a:r>
              <a:rPr lang="en-US" sz="1300" dirty="0" smtClean="0">
                <a:latin typeface="+mj-lt"/>
              </a:rPr>
              <a:t>The requirements of entrance test is relaxed for</a:t>
            </a:r>
          </a:p>
          <a:p>
            <a:pPr algn="just">
              <a:lnSpc>
                <a:spcPct val="150000"/>
              </a:lnSpc>
              <a:buNone/>
            </a:pPr>
            <a:r>
              <a:rPr lang="en-US" sz="1300" dirty="0" smtClean="0">
                <a:latin typeface="+mj-lt"/>
              </a:rPr>
              <a:t>	</a:t>
            </a:r>
            <a:r>
              <a:rPr lang="en-US" sz="1300" b="1" dirty="0" err="1" smtClean="0">
                <a:latin typeface="+mj-lt"/>
              </a:rPr>
              <a:t>i</a:t>
            </a:r>
            <a:r>
              <a:rPr lang="en-US" sz="1300" b="1" dirty="0" smtClean="0">
                <a:latin typeface="+mj-lt"/>
              </a:rPr>
              <a:t>.</a:t>
            </a:r>
            <a:r>
              <a:rPr lang="en-US" sz="1300" dirty="0" smtClean="0">
                <a:latin typeface="+mj-lt"/>
              </a:rPr>
              <a:t>  Candidates with </a:t>
            </a:r>
            <a:r>
              <a:rPr lang="en-US" sz="1300" u="sng" dirty="0" smtClean="0">
                <a:latin typeface="+mj-lt"/>
              </a:rPr>
              <a:t>valid score card</a:t>
            </a:r>
            <a:r>
              <a:rPr lang="en-US" sz="1300" dirty="0" smtClean="0">
                <a:latin typeface="+mj-lt"/>
              </a:rPr>
              <a:t> of UGC/CSIR (JRF) examination, NET, SLET or GATE.</a:t>
            </a:r>
          </a:p>
          <a:p>
            <a:pPr algn="just">
              <a:buNone/>
            </a:pPr>
            <a:r>
              <a:rPr lang="en-US" sz="1300" dirty="0" smtClean="0">
                <a:latin typeface="+mj-lt"/>
              </a:rPr>
              <a:t>	</a:t>
            </a:r>
            <a:r>
              <a:rPr lang="en-US" sz="1300" b="1" dirty="0" smtClean="0">
                <a:latin typeface="+mj-lt"/>
              </a:rPr>
              <a:t>ii.</a:t>
            </a:r>
            <a:r>
              <a:rPr lang="en-US" sz="1300" dirty="0" smtClean="0">
                <a:latin typeface="+mj-lt"/>
              </a:rPr>
              <a:t> Candidates possessing </a:t>
            </a:r>
            <a:r>
              <a:rPr lang="en-US" sz="1300" dirty="0" err="1" smtClean="0">
                <a:latin typeface="+mj-lt"/>
              </a:rPr>
              <a:t>M.Phil.</a:t>
            </a:r>
            <a:r>
              <a:rPr lang="en-US" sz="1300" dirty="0" smtClean="0">
                <a:latin typeface="+mj-lt"/>
              </a:rPr>
              <a:t> degree through a regular programme from an University, a deemed university or      any other university incorporated by any law for the time being in force and recognized by the university.</a:t>
            </a:r>
          </a:p>
          <a:p>
            <a:pPr algn="just">
              <a:buNone/>
            </a:pPr>
            <a:r>
              <a:rPr lang="en-US" sz="1300" dirty="0" smtClean="0">
                <a:latin typeface="+mj-lt"/>
              </a:rPr>
              <a:t>	</a:t>
            </a:r>
            <a:r>
              <a:rPr lang="en-US" sz="1300" b="1" dirty="0" smtClean="0">
                <a:latin typeface="+mj-lt"/>
              </a:rPr>
              <a:t>iii.</a:t>
            </a:r>
            <a:r>
              <a:rPr lang="en-US" sz="1300" dirty="0" smtClean="0">
                <a:latin typeface="+mj-lt"/>
              </a:rPr>
              <a:t> Teacher fellowship holder and University/College teachers holding a regular position (regular appointment) and has completed two years of service as teacher in a department of the University/affiliated college/Institution.</a:t>
            </a:r>
          </a:p>
          <a:p>
            <a:pPr algn="just">
              <a:lnSpc>
                <a:spcPct val="150000"/>
              </a:lnSpc>
              <a:buNone/>
            </a:pPr>
            <a:r>
              <a:rPr lang="en-US" sz="1300" dirty="0" smtClean="0">
                <a:latin typeface="+mj-lt"/>
              </a:rPr>
              <a:t>	</a:t>
            </a:r>
            <a:r>
              <a:rPr lang="en-US" sz="1300" b="1" dirty="0" smtClean="0">
                <a:latin typeface="+mj-lt"/>
              </a:rPr>
              <a:t>iv.</a:t>
            </a:r>
            <a:r>
              <a:rPr lang="en-US" sz="1300" dirty="0" smtClean="0">
                <a:latin typeface="+mj-lt"/>
              </a:rPr>
              <a:t> Scientist of any recognized National/International Institutions having two years of research experience. </a:t>
            </a:r>
          </a:p>
          <a:p>
            <a:pPr algn="just">
              <a:buNone/>
            </a:pPr>
            <a:endParaRPr lang="en-US" sz="1300" dirty="0" smtClean="0">
              <a:latin typeface="+mj-lt"/>
            </a:endParaRPr>
          </a:p>
          <a:p>
            <a:pPr>
              <a:lnSpc>
                <a:spcPct val="150000"/>
              </a:lnSpc>
              <a:buNone/>
            </a:pPr>
            <a:r>
              <a:rPr lang="en-US" sz="1300" b="1" dirty="0" smtClean="0">
                <a:latin typeface="+mj-lt"/>
              </a:rPr>
              <a:t>3.5 </a:t>
            </a:r>
            <a:r>
              <a:rPr lang="en-US" sz="1300" u="sng" dirty="0" smtClean="0">
                <a:latin typeface="+mj-lt"/>
              </a:rPr>
              <a:t>The validity of the Entrance Test will be for two years.</a:t>
            </a:r>
          </a:p>
          <a:p>
            <a:pPr>
              <a:lnSpc>
                <a:spcPct val="150000"/>
              </a:lnSpc>
              <a:buNone/>
            </a:pPr>
            <a:r>
              <a:rPr lang="en-US" sz="1300" b="1" dirty="0" smtClean="0">
                <a:latin typeface="+mj-lt"/>
              </a:rPr>
              <a:t>3.6 </a:t>
            </a:r>
            <a:r>
              <a:rPr lang="en-US" sz="1300" u="sng" dirty="0" smtClean="0">
                <a:latin typeface="+mj-lt"/>
              </a:rPr>
              <a:t>The cut-off marks for the entrance test will be 50%.</a:t>
            </a:r>
          </a:p>
          <a:p>
            <a:pPr>
              <a:lnSpc>
                <a:spcPct val="150000"/>
              </a:lnSpc>
              <a:buNone/>
            </a:pPr>
            <a:r>
              <a:rPr lang="en-US" sz="1300" b="1" dirty="0" smtClean="0">
                <a:latin typeface="+mj-lt"/>
              </a:rPr>
              <a:t>3.7 </a:t>
            </a:r>
            <a:r>
              <a:rPr lang="en-US" sz="1300" dirty="0" smtClean="0">
                <a:latin typeface="+mj-lt"/>
              </a:rPr>
              <a:t>The modalities of the Entrance Test will be decided by the University.</a:t>
            </a:r>
          </a:p>
          <a:p>
            <a:pPr>
              <a:lnSpc>
                <a:spcPct val="150000"/>
              </a:lnSpc>
              <a:buNone/>
            </a:pPr>
            <a:r>
              <a:rPr lang="en-US" sz="1300" b="1" dirty="0" smtClean="0">
                <a:latin typeface="+mj-lt"/>
              </a:rPr>
              <a:t>3.8 </a:t>
            </a:r>
            <a:r>
              <a:rPr lang="en-US" sz="1300" u="sng" dirty="0" smtClean="0">
                <a:latin typeface="+mj-lt"/>
              </a:rPr>
              <a:t>The DRC shall scrutinize the candidate’s eligibility for appearing at the entrance test.</a:t>
            </a:r>
          </a:p>
          <a:p>
            <a:pPr>
              <a:lnSpc>
                <a:spcPct val="150000"/>
              </a:lnSpc>
              <a:buNone/>
            </a:pPr>
            <a:r>
              <a:rPr lang="en-US" sz="1300" b="1" dirty="0" smtClean="0">
                <a:latin typeface="+mj-lt"/>
              </a:rPr>
              <a:t>4.0 Procedure for Admission/Registration </a:t>
            </a:r>
          </a:p>
          <a:p>
            <a:pPr>
              <a:lnSpc>
                <a:spcPct val="150000"/>
              </a:lnSpc>
              <a:buNone/>
            </a:pPr>
            <a:endParaRPr lang="en-US" sz="1300" dirty="0" smtClean="0">
              <a:latin typeface="+mj-lt"/>
            </a:endParaRPr>
          </a:p>
          <a:p>
            <a:pPr algn="just">
              <a:buNone/>
            </a:pPr>
            <a:r>
              <a:rPr lang="en-US" sz="1300" b="1" dirty="0" smtClean="0">
                <a:latin typeface="+mj-lt"/>
              </a:rPr>
              <a:t>4.1 </a:t>
            </a:r>
            <a:r>
              <a:rPr lang="en-US" sz="1300" dirty="0" smtClean="0">
                <a:latin typeface="+mj-lt"/>
              </a:rPr>
              <a:t>An eligible candidate (refer clause 3) must apply for registration for Ph.D. degree of his/her subject on the prescribed form obtainable on payment of prescribed fee. The application shall be considered by the DRC of the concerned UTD/School of the University/Affiliated College/Institution.</a:t>
            </a:r>
          </a:p>
          <a:p>
            <a:pPr algn="just">
              <a:buNone/>
            </a:pPr>
            <a:endParaRPr lang="en-US" sz="1300" dirty="0" smtClean="0">
              <a:latin typeface="+mj-lt"/>
            </a:endParaRPr>
          </a:p>
          <a:p>
            <a:pPr algn="just">
              <a:buNone/>
            </a:pPr>
            <a:r>
              <a:rPr lang="en-US" sz="1300" b="1" dirty="0" smtClean="0">
                <a:latin typeface="+mj-lt"/>
              </a:rPr>
              <a:t>4.2 </a:t>
            </a:r>
            <a:r>
              <a:rPr lang="en-US" sz="1300" dirty="0" smtClean="0">
                <a:latin typeface="+mj-lt"/>
              </a:rPr>
              <a:t>The DRC will allocate the Supervisor/Co-supervisor, with mutual consent of the candidate and Supervisor/Co-supervisor, for an eligible candidate depending on the number of students per Supervisor/Co-Supervisor, the available specialization among the faculty supervisors and the research interest of the student as indicated during personal interview of the student.</a:t>
            </a:r>
            <a:endParaRPr lang="en-US" sz="1300" u="sng" dirty="0" smtClean="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562600"/>
          </a:xfrm>
        </p:spPr>
        <p:txBody>
          <a:bodyPr>
            <a:noAutofit/>
          </a:bodyPr>
          <a:lstStyle/>
          <a:p>
            <a:pPr marL="342900" indent="-342900" algn="just">
              <a:buNone/>
            </a:pPr>
            <a:r>
              <a:rPr lang="en-US" sz="1300" b="1" dirty="0" smtClean="0">
                <a:latin typeface="+mj-lt"/>
              </a:rPr>
              <a:t>4.3. </a:t>
            </a:r>
            <a:r>
              <a:rPr lang="en-US" sz="1300" u="sng" dirty="0" smtClean="0">
                <a:latin typeface="+mj-lt"/>
              </a:rPr>
              <a:t>Supervisors must be a faculty member of the School/Teaching department of the University or a regular teacher (regular appointment) or a superannuated teacher of the University/Affiliated college/Institution previously holding a regular position.</a:t>
            </a:r>
            <a:r>
              <a:rPr lang="en-US" sz="1300" dirty="0" smtClean="0">
                <a:latin typeface="+mj-lt"/>
              </a:rPr>
              <a:t> </a:t>
            </a:r>
          </a:p>
          <a:p>
            <a:pPr marL="342900" indent="-342900" algn="just">
              <a:buNone/>
            </a:pPr>
            <a:r>
              <a:rPr lang="en-US" sz="1300" b="1" dirty="0" smtClean="0">
                <a:latin typeface="+mj-lt"/>
              </a:rPr>
              <a:t>4.4. </a:t>
            </a:r>
            <a:r>
              <a:rPr lang="en-US" sz="1300" u="sng" dirty="0" smtClean="0">
                <a:latin typeface="+mj-lt"/>
              </a:rPr>
              <a:t>Co-supervisor can be outside the jurisdiction of the University as well.</a:t>
            </a:r>
            <a:endParaRPr lang="en-US" sz="1300" dirty="0" smtClean="0">
              <a:latin typeface="+mj-lt"/>
            </a:endParaRPr>
          </a:p>
          <a:p>
            <a:pPr algn="just">
              <a:buNone/>
            </a:pPr>
            <a:r>
              <a:rPr lang="en-US" sz="1300" b="1" dirty="0" smtClean="0">
                <a:latin typeface="+mj-lt"/>
              </a:rPr>
              <a:t>4.5. </a:t>
            </a:r>
            <a:r>
              <a:rPr lang="en-US" sz="1300" dirty="0" smtClean="0">
                <a:latin typeface="+mj-lt"/>
              </a:rPr>
              <a:t>All eligible candidates except in 3.4 (ii) shall be required to undertake course work for a minimum period of one semester. The course work must include Research Methodology which may consist of quantitative methods and computer applications. The course content shall be designed by the Board of Studies (</a:t>
            </a:r>
            <a:r>
              <a:rPr lang="en-US" sz="1300" dirty="0" err="1" smtClean="0">
                <a:latin typeface="+mj-lt"/>
              </a:rPr>
              <a:t>BoS</a:t>
            </a:r>
            <a:r>
              <a:rPr lang="en-US" sz="1300" dirty="0" smtClean="0">
                <a:latin typeface="+mj-lt"/>
              </a:rPr>
              <a:t>) of the concerned subject. The course work may also involve reviewing of published research works in the relevant field.</a:t>
            </a:r>
          </a:p>
          <a:p>
            <a:pPr algn="just">
              <a:buNone/>
            </a:pPr>
            <a:r>
              <a:rPr lang="en-US" sz="1300" b="1" dirty="0" smtClean="0">
                <a:latin typeface="+mj-lt"/>
              </a:rPr>
              <a:t>4.6.  </a:t>
            </a:r>
            <a:r>
              <a:rPr lang="en-US" sz="1300" u="sng" dirty="0" smtClean="0">
                <a:latin typeface="+mj-lt"/>
              </a:rPr>
              <a:t>The scheme of teaching and examination for the course work will be decided by the University. The contents of the course work/s specific to the area of research of the candidate are to be proposed by the Supervisor in consultation with the Co-Supervisor/s</a:t>
            </a:r>
            <a:r>
              <a:rPr lang="en-US" sz="1300" dirty="0" smtClean="0">
                <a:latin typeface="+mj-lt"/>
              </a:rPr>
              <a:t> </a:t>
            </a:r>
            <a:r>
              <a:rPr lang="en-US" sz="1300" u="sng" dirty="0" smtClean="0">
                <a:latin typeface="+mj-lt"/>
              </a:rPr>
              <a:t>if any.</a:t>
            </a:r>
            <a:endParaRPr lang="en-US" sz="1300" dirty="0" smtClean="0">
              <a:latin typeface="+mj-lt"/>
            </a:endParaRPr>
          </a:p>
          <a:p>
            <a:pPr marL="282575" indent="-273050" algn="just">
              <a:buNone/>
            </a:pPr>
            <a:r>
              <a:rPr lang="en-US" sz="1300" dirty="0" smtClean="0">
                <a:latin typeface="+mj-lt"/>
              </a:rPr>
              <a:t> </a:t>
            </a:r>
            <a:r>
              <a:rPr lang="en-US" sz="1300" b="1" dirty="0" smtClean="0">
                <a:latin typeface="+mj-lt"/>
              </a:rPr>
              <a:t>4.7.</a:t>
            </a:r>
            <a:r>
              <a:rPr lang="en-US" sz="1300" dirty="0" smtClean="0">
                <a:latin typeface="+mj-lt"/>
              </a:rPr>
              <a:t>On the recommendation of the supervisor, the course work may be carried out by the candidates at the approved  Research Center/University/any other recognized organization outside the jurisdiction of the University. The candidate shall be evaluated at the end of the semester. If the candidate is not able to pass the course with minimum 50% marks in aggregate along with at least 40% marks in theory paper of the concerned subject and at least 60% marks in the internal assessment, the candidate shall be allowed to reappear at the examinations within next 12 months. The respective DRC will conduct the evaluation at the Institutional /Departmental level. </a:t>
            </a:r>
          </a:p>
          <a:p>
            <a:pPr algn="just">
              <a:buNone/>
            </a:pPr>
            <a:r>
              <a:rPr lang="en-US" sz="1300" dirty="0" smtClean="0">
                <a:latin typeface="+mj-lt"/>
              </a:rPr>
              <a:t> </a:t>
            </a:r>
            <a:r>
              <a:rPr lang="en-US" sz="1300" b="1" dirty="0" smtClean="0">
                <a:latin typeface="+mj-lt"/>
              </a:rPr>
              <a:t>4.8. </a:t>
            </a:r>
            <a:r>
              <a:rPr lang="en-US" sz="1300" dirty="0" smtClean="0">
                <a:latin typeface="+mj-lt"/>
              </a:rPr>
              <a:t>While granting provisional admission to the candidates to Ph.D. programme the DRC will pay due attention to the National/State reservation policy. </a:t>
            </a:r>
          </a:p>
          <a:p>
            <a:pPr algn="just">
              <a:buNone/>
            </a:pPr>
            <a:r>
              <a:rPr lang="en-US" sz="1300" dirty="0" smtClean="0">
                <a:latin typeface="+mj-lt"/>
              </a:rPr>
              <a:t> </a:t>
            </a:r>
            <a:r>
              <a:rPr lang="en-US" sz="1300" b="1" dirty="0" smtClean="0">
                <a:latin typeface="+mj-lt"/>
              </a:rPr>
              <a:t>4.9. </a:t>
            </a:r>
            <a:r>
              <a:rPr lang="en-US" sz="1300" dirty="0" smtClean="0">
                <a:latin typeface="+mj-lt"/>
              </a:rPr>
              <a:t>The candidate shall have to pay fees as decided by the University from time to time.</a:t>
            </a:r>
          </a:p>
          <a:p>
            <a:pPr algn="just">
              <a:buNone/>
            </a:pPr>
            <a:r>
              <a:rPr lang="en-US" sz="1300" b="1" dirty="0" smtClean="0">
                <a:latin typeface="+mj-lt"/>
              </a:rPr>
              <a:t> 4.10. </a:t>
            </a:r>
            <a:r>
              <a:rPr lang="en-US" sz="1300" dirty="0" smtClean="0">
                <a:latin typeface="+mj-lt"/>
              </a:rPr>
              <a:t>Provided that the teachers of the University/Affiliated colleges and teachers under the UGC/AICTE teacher fellowship scheme or any other scheme will not be required to pay the fees, except the registration fee and six-monthly progress report fee.</a:t>
            </a:r>
          </a:p>
          <a:p>
            <a:pPr algn="just">
              <a:buNone/>
            </a:pPr>
            <a:endParaRPr lang="en-US" sz="1300" dirty="0" smtClean="0">
              <a:latin typeface="+mj-lt"/>
            </a:endParaRPr>
          </a:p>
          <a:p>
            <a:pPr algn="just">
              <a:buNone/>
            </a:pPr>
            <a:r>
              <a:rPr lang="en-US" sz="1300" b="1" dirty="0" smtClean="0">
                <a:latin typeface="+mj-lt"/>
              </a:rPr>
              <a:t>Note: </a:t>
            </a:r>
            <a:r>
              <a:rPr lang="en-US" sz="1300" i="1" dirty="0" smtClean="0">
                <a:latin typeface="+mj-lt"/>
              </a:rPr>
              <a:t>No TA/DA shall be payable to the candidates appearing at the Personal Interview. In case of postponement of the Personal Interview due to unavoidable reasons, no compensation will be provided to the candidates.</a:t>
            </a:r>
            <a:endParaRPr lang="en-US" sz="1300" u="sng" dirty="0" smtClean="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715000"/>
          </a:xfrm>
        </p:spPr>
        <p:txBody>
          <a:bodyPr>
            <a:noAutofit/>
          </a:bodyPr>
          <a:lstStyle/>
          <a:p>
            <a:pPr algn="just">
              <a:buNone/>
            </a:pPr>
            <a:r>
              <a:rPr lang="en-US" sz="1300" b="1" dirty="0" smtClean="0">
                <a:latin typeface="+mj-lt"/>
              </a:rPr>
              <a:t>5.0 Research Degree Committee (RDC)</a:t>
            </a:r>
            <a:endParaRPr lang="en-US" sz="1300" dirty="0" smtClean="0">
              <a:latin typeface="+mj-lt"/>
            </a:endParaRPr>
          </a:p>
          <a:p>
            <a:pPr algn="just">
              <a:buNone/>
            </a:pPr>
            <a:r>
              <a:rPr lang="en-US" sz="1300" dirty="0" smtClean="0">
                <a:latin typeface="+mj-lt"/>
              </a:rPr>
              <a:t>	The candidate shall be eligible to submit synopsis (as per the prescribed format) of his/her proposed research work, after successfully completing the course work, alongwith the title of the thesis (in six copies) duly forwarded by the Chairman of the relevant DRC. He shall be required to make an oral presentation of the proposed work before the Research Degree Committee (RDC) consisting of the following members:</a:t>
            </a:r>
          </a:p>
          <a:p>
            <a:pPr lvl="1" algn="just">
              <a:buNone/>
            </a:pPr>
            <a:r>
              <a:rPr lang="en-US" sz="1300" dirty="0" err="1" smtClean="0">
                <a:latin typeface="+mj-lt"/>
              </a:rPr>
              <a:t>i</a:t>
            </a:r>
            <a:r>
              <a:rPr lang="en-US" sz="1300" dirty="0" smtClean="0">
                <a:latin typeface="+mj-lt"/>
              </a:rPr>
              <a:t>. Kulpati or his nominee. </a:t>
            </a:r>
          </a:p>
          <a:p>
            <a:pPr lvl="1" algn="just">
              <a:buNone/>
            </a:pPr>
            <a:r>
              <a:rPr lang="en-US" sz="1300" dirty="0" smtClean="0">
                <a:latin typeface="+mj-lt"/>
              </a:rPr>
              <a:t>ii. Dean of the faculty. </a:t>
            </a:r>
          </a:p>
          <a:p>
            <a:pPr lvl="1" algn="just">
              <a:buNone/>
            </a:pPr>
            <a:r>
              <a:rPr lang="en-US" sz="1300" dirty="0" smtClean="0">
                <a:latin typeface="+mj-lt"/>
              </a:rPr>
              <a:t>iii. Head of the University Teaching Department/School of Studies/Institution in</a:t>
            </a:r>
          </a:p>
          <a:p>
            <a:pPr lvl="1" algn="just">
              <a:buNone/>
            </a:pPr>
            <a:r>
              <a:rPr lang="en-US" sz="1300" dirty="0" smtClean="0">
                <a:latin typeface="+mj-lt"/>
              </a:rPr>
              <a:t>the subject.</a:t>
            </a:r>
          </a:p>
          <a:p>
            <a:pPr lvl="1" algn="just">
              <a:buNone/>
            </a:pPr>
            <a:r>
              <a:rPr lang="en-US" sz="1300" dirty="0" smtClean="0">
                <a:latin typeface="+mj-lt"/>
              </a:rPr>
              <a:t>iv. Chairman, Board of Studies in the subject.</a:t>
            </a:r>
          </a:p>
          <a:p>
            <a:pPr lvl="1" algn="just">
              <a:buNone/>
            </a:pPr>
            <a:r>
              <a:rPr lang="en-US" sz="1300" dirty="0" smtClean="0">
                <a:latin typeface="+mj-lt"/>
              </a:rPr>
              <a:t>v. One external subject expert of the rank of University Professor to be</a:t>
            </a:r>
          </a:p>
          <a:p>
            <a:pPr lvl="1" algn="just">
              <a:buNone/>
            </a:pPr>
            <a:r>
              <a:rPr lang="en-US" sz="1300" dirty="0" smtClean="0">
                <a:latin typeface="+mj-lt"/>
              </a:rPr>
              <a:t>nominated by the Kulpati, ordinarily out of a panel of 5 experts given by the</a:t>
            </a:r>
          </a:p>
          <a:p>
            <a:pPr lvl="1" algn="just">
              <a:buNone/>
            </a:pPr>
            <a:r>
              <a:rPr lang="en-US" sz="1300" dirty="0" smtClean="0">
                <a:latin typeface="+mj-lt"/>
              </a:rPr>
              <a:t>Chairman of the Board of Studies concerned. The term of panel shall be co-</a:t>
            </a:r>
          </a:p>
          <a:p>
            <a:pPr lvl="1" algn="just">
              <a:buNone/>
            </a:pPr>
            <a:r>
              <a:rPr lang="en-US" sz="1300" dirty="0" smtClean="0">
                <a:latin typeface="+mj-lt"/>
              </a:rPr>
              <a:t>terminus with the term of Chairman Board of Studies.</a:t>
            </a:r>
          </a:p>
          <a:p>
            <a:pPr lvl="1" algn="just">
              <a:buNone/>
            </a:pPr>
            <a:r>
              <a:rPr lang="en-US" sz="1300" i="1" dirty="0" smtClean="0">
                <a:latin typeface="+mj-lt"/>
              </a:rPr>
              <a:t>External Expert and two other members will form the quorum.</a:t>
            </a:r>
            <a:endParaRPr lang="en-US" sz="1300" dirty="0" smtClean="0">
              <a:latin typeface="+mj-lt"/>
            </a:endParaRPr>
          </a:p>
          <a:p>
            <a:pPr>
              <a:buNone/>
            </a:pPr>
            <a:r>
              <a:rPr lang="en-US" sz="1300" b="1" dirty="0" smtClean="0">
                <a:latin typeface="+mj-lt"/>
              </a:rPr>
              <a:t>Note:</a:t>
            </a:r>
            <a:endParaRPr lang="en-US" sz="1300" dirty="0" smtClean="0">
              <a:latin typeface="+mj-lt"/>
            </a:endParaRPr>
          </a:p>
          <a:p>
            <a:pPr algn="just">
              <a:buNone/>
            </a:pPr>
            <a:r>
              <a:rPr lang="en-US" sz="1300" dirty="0" smtClean="0">
                <a:latin typeface="+mj-lt"/>
              </a:rPr>
              <a:t>	</a:t>
            </a:r>
            <a:r>
              <a:rPr lang="en-US" sz="1300" dirty="0" err="1" smtClean="0">
                <a:latin typeface="+mj-lt"/>
              </a:rPr>
              <a:t>i</a:t>
            </a:r>
            <a:r>
              <a:rPr lang="en-US" sz="1300" dirty="0" smtClean="0">
                <a:latin typeface="+mj-lt"/>
              </a:rPr>
              <a:t>) The Supervisor/Co-Supervisor are entitled to be present during the oral presentation of the candidate.</a:t>
            </a:r>
          </a:p>
          <a:p>
            <a:pPr algn="just">
              <a:buNone/>
            </a:pPr>
            <a:r>
              <a:rPr lang="en-US" sz="1300" dirty="0" smtClean="0">
                <a:latin typeface="+mj-lt"/>
              </a:rPr>
              <a:t>	ii) No TA and DA shall be payable to the candidate and the supervisor/co-supervisor (if any) for attending the RDC meeting.</a:t>
            </a:r>
          </a:p>
          <a:p>
            <a:pPr algn="just">
              <a:buNone/>
            </a:pPr>
            <a:r>
              <a:rPr lang="en-US" sz="1300" b="1" dirty="0" smtClean="0">
                <a:latin typeface="+mj-lt"/>
              </a:rPr>
              <a:t>6.    </a:t>
            </a:r>
            <a:r>
              <a:rPr lang="en-US" sz="1300" dirty="0" smtClean="0">
                <a:latin typeface="+mj-lt"/>
              </a:rPr>
              <a:t>The meeting of the RDC shall be held in the University office twice a year preferably in July and January. The committee shall confirm a list of approved Supervisor/Co-Supervisor along with their specialization, prepared by the DRC. This list shall be available with the Registrar/Academic Section of the University. The committee shall formally recommend the registration of the candidate for the Ph.D.  Degree. On approval by the RDC the candidate shall be registered and enrolled as a student from the date of his/her application. He/she will also be required to pay regular tuition, library and laboratory fees (six-monthly) during his/her research tenure. The RDC has the right</a:t>
            </a:r>
          </a:p>
          <a:p>
            <a:pPr algn="just">
              <a:buNone/>
            </a:pPr>
            <a:r>
              <a:rPr lang="en-US" sz="1300" dirty="0" smtClean="0">
                <a:latin typeface="+mj-lt"/>
              </a:rPr>
              <a:t>        to suggest revision/alterations (if required) in the synopsis forwarded by the DRC.</a:t>
            </a:r>
          </a:p>
          <a:p>
            <a:pPr>
              <a:buNone/>
            </a:pPr>
            <a:r>
              <a:rPr lang="en-US" sz="1300" dirty="0" smtClean="0">
                <a:latin typeface="+mj-lt"/>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buNone/>
            </a:pPr>
            <a:r>
              <a:rPr lang="en-US" sz="1300" dirty="0" smtClean="0">
                <a:latin typeface="+mj-lt"/>
              </a:rPr>
              <a:t>	Provided that if the RDC does not recommend a candidate for registration to Ph.D. Degree, the caution money deposited by the candidate shall be refunded. </a:t>
            </a:r>
          </a:p>
          <a:p>
            <a:pPr algn="just">
              <a:buNone/>
            </a:pPr>
            <a:r>
              <a:rPr lang="en-US" sz="1300" b="1" dirty="0" smtClean="0">
                <a:latin typeface="+mj-lt"/>
              </a:rPr>
              <a:t>7.0 </a:t>
            </a:r>
            <a:r>
              <a:rPr lang="en-US" sz="1300" dirty="0" smtClean="0">
                <a:latin typeface="+mj-lt"/>
              </a:rPr>
              <a:t>A candidate shall ordinarily be permitted to work for Ph.D. degree in the subject in which he/she has obtained his/her Post-graduate degree or the Bachelor degree (as per clause 3).</a:t>
            </a:r>
          </a:p>
          <a:p>
            <a:pPr algn="just">
              <a:buNone/>
            </a:pPr>
            <a:r>
              <a:rPr lang="en-US" sz="1300" dirty="0" smtClean="0">
                <a:latin typeface="+mj-lt"/>
              </a:rPr>
              <a:t> </a:t>
            </a:r>
          </a:p>
          <a:p>
            <a:pPr algn="just">
              <a:buNone/>
            </a:pPr>
            <a:r>
              <a:rPr lang="en-US" sz="1300" dirty="0" smtClean="0">
                <a:latin typeface="+mj-lt"/>
              </a:rPr>
              <a:t>	Provided that research work leading to Ph.D. degree may be encouraged in allied subjects of interdisciplinary nature of the same faculty or of allied faculties. In such cases the candidate may also be permitted to work under one or two co-supervisors, along with the supervisor of the University. </a:t>
            </a:r>
          </a:p>
          <a:p>
            <a:pPr algn="just">
              <a:buNone/>
            </a:pPr>
            <a:r>
              <a:rPr lang="en-US" sz="1300" dirty="0" smtClean="0">
                <a:latin typeface="+mj-lt"/>
              </a:rPr>
              <a:t> </a:t>
            </a:r>
          </a:p>
          <a:p>
            <a:pPr algn="just">
              <a:buNone/>
            </a:pPr>
            <a:r>
              <a:rPr lang="en-US" sz="1300" b="1" dirty="0" smtClean="0">
                <a:latin typeface="+mj-lt"/>
              </a:rPr>
              <a:t>8.0 </a:t>
            </a:r>
            <a:r>
              <a:rPr lang="en-US" sz="1300" dirty="0" smtClean="0">
                <a:latin typeface="+mj-lt"/>
              </a:rPr>
              <a:t>A candidate shall pursue his/her research at the institution from where his/her application form has been forwarded under Clause 3 (b) of the Ordinance.</a:t>
            </a:r>
          </a:p>
          <a:p>
            <a:pPr algn="just">
              <a:buNone/>
            </a:pPr>
            <a:r>
              <a:rPr lang="en-US" sz="1300" dirty="0" smtClean="0">
                <a:latin typeface="+mj-lt"/>
              </a:rPr>
              <a:t> </a:t>
            </a:r>
          </a:p>
          <a:p>
            <a:pPr algn="just">
              <a:buNone/>
            </a:pPr>
            <a:r>
              <a:rPr lang="en-US" sz="1300" dirty="0" smtClean="0">
                <a:latin typeface="+mj-lt"/>
              </a:rPr>
              <a:t>	Provided that a candidate permitted to work in a research establishment recognized by the University shall be required to take at least one co-supervisor along with the supervisor; one of them should be the teacher of the University and the other a Teacher/Scientist/Research Officer/Director of the Institution where the candidate is actually working.</a:t>
            </a:r>
          </a:p>
          <a:p>
            <a:pPr algn="just">
              <a:buNone/>
            </a:pPr>
            <a:r>
              <a:rPr lang="en-US" sz="1300" dirty="0" smtClean="0">
                <a:latin typeface="+mj-lt"/>
              </a:rPr>
              <a:t> </a:t>
            </a:r>
          </a:p>
          <a:p>
            <a:pPr algn="just">
              <a:buNone/>
            </a:pPr>
            <a:r>
              <a:rPr lang="en-US" sz="1300" dirty="0" smtClean="0">
                <a:latin typeface="+mj-lt"/>
              </a:rPr>
              <a:t>	* Includes Institutions and Laboratories run and sponsored by the Union/State Governments or its  agencies  and Foreign University/Institution of repute.</a:t>
            </a:r>
          </a:p>
          <a:p>
            <a:pPr algn="just">
              <a:buNone/>
            </a:pPr>
            <a:r>
              <a:rPr lang="en-US" sz="1300" dirty="0" smtClean="0">
                <a:latin typeface="+mj-lt"/>
              </a:rPr>
              <a:t> </a:t>
            </a:r>
          </a:p>
          <a:p>
            <a:pPr algn="just">
              <a:buNone/>
            </a:pPr>
            <a:r>
              <a:rPr lang="en-US" sz="1300" dirty="0" smtClean="0">
                <a:latin typeface="+mj-lt"/>
              </a:rPr>
              <a:t>	Provided also a candidate may be permitted to carry out his/her research/practical work in a Research Institution/Research Laboratory/Laboratory of a University recognized by the University for the purpose under the supervision of a Scientist/Director/Teacher of the Institution who or may not be the co-supervisor of the candidate.</a:t>
            </a:r>
          </a:p>
          <a:p>
            <a:pPr algn="just">
              <a:buNone/>
            </a:pPr>
            <a:endParaRPr lang="en-US" sz="1300" u="sng" dirty="0" smtClean="0">
              <a:latin typeface="+mj-lt"/>
            </a:endParaRPr>
          </a:p>
          <a:p>
            <a:pPr algn="just">
              <a:buNone/>
            </a:pPr>
            <a:endParaRPr lang="en-US" sz="13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lgn="just">
              <a:buNone/>
            </a:pPr>
            <a:r>
              <a:rPr lang="en-US" sz="1300" b="1" dirty="0" smtClean="0">
                <a:latin typeface="+mj-lt"/>
              </a:rPr>
              <a:t>9.0 Supervisor/Co-supervisors</a:t>
            </a:r>
            <a:endParaRPr lang="en-US" sz="1300" dirty="0" smtClean="0">
              <a:latin typeface="+mj-lt"/>
            </a:endParaRPr>
          </a:p>
          <a:p>
            <a:pPr algn="just">
              <a:buNone/>
            </a:pPr>
            <a:r>
              <a:rPr lang="en-US" sz="1300" b="1" dirty="0" smtClean="0">
                <a:latin typeface="+mj-lt"/>
              </a:rPr>
              <a:t> 	</a:t>
            </a:r>
            <a:r>
              <a:rPr lang="en-US" sz="1300" dirty="0" smtClean="0">
                <a:latin typeface="+mj-lt"/>
              </a:rPr>
              <a:t>The person recommended as Supervisor/Co-supervisor to guide the Research Scholar</a:t>
            </a:r>
          </a:p>
          <a:p>
            <a:pPr algn="just">
              <a:buNone/>
            </a:pPr>
            <a:r>
              <a:rPr lang="en-US" sz="1300" dirty="0" smtClean="0">
                <a:latin typeface="+mj-lt"/>
              </a:rPr>
              <a:t> 	must be:</a:t>
            </a:r>
          </a:p>
          <a:p>
            <a:pPr algn="just">
              <a:buNone/>
            </a:pPr>
            <a:r>
              <a:rPr lang="en-US" sz="1300" dirty="0" smtClean="0">
                <a:latin typeface="+mj-lt"/>
              </a:rPr>
              <a:t>	A Professor in a University Teaching Department/School of Studies.</a:t>
            </a:r>
          </a:p>
          <a:p>
            <a:pPr algn="ctr">
              <a:buNone/>
            </a:pPr>
            <a:r>
              <a:rPr lang="en-US" sz="1300" b="1" dirty="0" smtClean="0">
                <a:latin typeface="+mj-lt"/>
              </a:rPr>
              <a:t>OR</a:t>
            </a:r>
          </a:p>
          <a:p>
            <a:pPr algn="just">
              <a:buNone/>
            </a:pPr>
            <a:r>
              <a:rPr lang="en-US" sz="1300" b="1" dirty="0" smtClean="0">
                <a:latin typeface="+mj-lt"/>
              </a:rPr>
              <a:t> </a:t>
            </a:r>
          </a:p>
          <a:p>
            <a:pPr algn="just">
              <a:buNone/>
            </a:pPr>
            <a:r>
              <a:rPr lang="en-US" sz="1300" dirty="0" smtClean="0">
                <a:latin typeface="+mj-lt"/>
              </a:rPr>
              <a:t>	A Reader/Associate Professor of the University/ a Professor, Associate Professor/Reader in a College/Institution affiliated to the University possessing a Doctorate Degree and has published five research papers in standard Research Journals. </a:t>
            </a:r>
          </a:p>
          <a:p>
            <a:pPr algn="ctr">
              <a:buNone/>
            </a:pPr>
            <a:r>
              <a:rPr lang="en-US" sz="1300" b="1" dirty="0" smtClean="0">
                <a:latin typeface="+mj-lt"/>
              </a:rPr>
              <a:t>OR</a:t>
            </a:r>
          </a:p>
          <a:p>
            <a:pPr algn="just">
              <a:buNone/>
            </a:pPr>
            <a:r>
              <a:rPr lang="en-US" sz="1300" dirty="0" smtClean="0">
                <a:latin typeface="+mj-lt"/>
              </a:rPr>
              <a:t>	A Lecturer/Assistant Professor of the University Teaching Department/School of Studies/Colleges affiliated to the University who has obtained a Doctorate Degree in the subject and has published at least five Research papers in standard Research Journals (with ISSN) and has at least </a:t>
            </a:r>
            <a:r>
              <a:rPr lang="en-US" sz="1300" u="sng" dirty="0" smtClean="0">
                <a:latin typeface="+mj-lt"/>
              </a:rPr>
              <a:t>five years of teaching experience</a:t>
            </a:r>
            <a:r>
              <a:rPr lang="en-US" sz="1300" dirty="0" smtClean="0">
                <a:latin typeface="+mj-lt"/>
              </a:rPr>
              <a:t>.   </a:t>
            </a:r>
          </a:p>
          <a:p>
            <a:pPr algn="just">
              <a:buNone/>
            </a:pPr>
            <a:r>
              <a:rPr lang="en-US" sz="1300" dirty="0" smtClean="0">
                <a:latin typeface="+mj-lt"/>
              </a:rPr>
              <a:t/>
            </a:r>
            <a:br>
              <a:rPr lang="en-US" sz="1300" dirty="0" smtClean="0">
                <a:latin typeface="+mj-lt"/>
              </a:rPr>
            </a:br>
            <a:r>
              <a:rPr lang="en-US" sz="1300" dirty="0" smtClean="0">
                <a:latin typeface="+mj-lt"/>
              </a:rPr>
              <a:t>However, in order to encourage research interest among teachers of this category, exemption from </a:t>
            </a:r>
            <a:r>
              <a:rPr lang="en-US" sz="1300" u="sng" dirty="0" smtClean="0">
                <a:latin typeface="+mj-lt"/>
              </a:rPr>
              <a:t>five years teaching experience</a:t>
            </a:r>
            <a:r>
              <a:rPr lang="en-US" sz="1300" dirty="0" smtClean="0">
                <a:latin typeface="+mj-lt"/>
              </a:rPr>
              <a:t> shall be granted to those who have been awarded with research projects from the State (for example  CGCOST)/National (for example DST, CSIR, UGC etc.) International (for example, WHO, Ford Foundation etc.) Sponsoring Agencies or those who have already published at least five papers SCI/SSCI/A&amp;HCI journals (as listed and revised by Thomson Reuters from time to time).</a:t>
            </a:r>
          </a:p>
          <a:p>
            <a:pPr algn="ctr">
              <a:buNone/>
            </a:pPr>
            <a:r>
              <a:rPr lang="en-US" sz="1300" b="1" dirty="0" smtClean="0">
                <a:latin typeface="+mj-lt"/>
              </a:rPr>
              <a:t>OR</a:t>
            </a:r>
          </a:p>
          <a:p>
            <a:pPr algn="just">
              <a:buNone/>
            </a:pPr>
            <a:r>
              <a:rPr lang="en-US" sz="1300" dirty="0" smtClean="0">
                <a:latin typeface="+mj-lt"/>
              </a:rPr>
              <a:t>	A Scientist /Director/Scholar not below the rank of a University lecturer/Assistant Professor, working in a State or Central research Institute /Organization/ Establishment/Laboratory/Library recognized by the University as a research centre, who has obtained a Doctorate Degree in the subject and published 5 research papers on concerned subject in Standard journals and has five years of experience in the respective field.</a:t>
            </a:r>
          </a:p>
          <a:p>
            <a:pPr algn="just">
              <a:buNone/>
            </a:pPr>
            <a:endParaRPr lang="en-US" sz="13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lgn="just">
              <a:buNone/>
            </a:pPr>
            <a:r>
              <a:rPr lang="en-US" sz="1300" dirty="0" smtClean="0">
                <a:latin typeface="+mj-lt"/>
              </a:rPr>
              <a:t>	Provided that a recognized supervisor who fails to publish and research paper/publication over duration of five years shall not be eligible to enroll and new candidate under his/her supervision. </a:t>
            </a:r>
          </a:p>
          <a:p>
            <a:pPr algn="just">
              <a:buNone/>
            </a:pPr>
            <a:r>
              <a:rPr lang="en-US" sz="1300" dirty="0" smtClean="0">
                <a:latin typeface="+mj-lt"/>
              </a:rPr>
              <a:t> </a:t>
            </a:r>
          </a:p>
          <a:p>
            <a:pPr algn="just">
              <a:buNone/>
            </a:pPr>
            <a:r>
              <a:rPr lang="en-US" sz="1300" dirty="0" smtClean="0">
                <a:latin typeface="+mj-lt"/>
              </a:rPr>
              <a:t>	Provided that the persons who have been recognized as Supervisors/Co-supervisors shall be eligible to supervise even after their superannuation. However, in this case the superannuated faculty, with their permission of the Chairman, DRC, shall have to co-opt and additional Co-supervisor, who is in service, from the relevant research center approved by the University.</a:t>
            </a:r>
          </a:p>
          <a:p>
            <a:pPr algn="just">
              <a:buNone/>
            </a:pPr>
            <a:r>
              <a:rPr lang="en-US" sz="1300" dirty="0" smtClean="0">
                <a:latin typeface="+mj-lt"/>
              </a:rPr>
              <a:t> </a:t>
            </a:r>
          </a:p>
          <a:p>
            <a:pPr algn="just">
              <a:buNone/>
            </a:pPr>
            <a:r>
              <a:rPr lang="en-US" sz="1300" dirty="0" smtClean="0">
                <a:latin typeface="+mj-lt"/>
              </a:rPr>
              <a:t>	Provided also a recognized Supervisor/Co-supervisor under the repealed ordinance shall continue to be recognized as Supervisor/Co-supervisor.</a:t>
            </a:r>
          </a:p>
          <a:p>
            <a:pPr algn="just">
              <a:buNone/>
            </a:pPr>
            <a:r>
              <a:rPr lang="en-US" sz="1300" dirty="0" smtClean="0">
                <a:latin typeface="+mj-lt"/>
              </a:rPr>
              <a:t> </a:t>
            </a:r>
          </a:p>
          <a:p>
            <a:pPr algn="just">
              <a:buNone/>
            </a:pPr>
            <a:r>
              <a:rPr lang="en-US" sz="1300" dirty="0" smtClean="0">
                <a:latin typeface="+mj-lt"/>
              </a:rPr>
              <a:t>	The person recommended as Co-Supervisor to guide the Research Scholar must be: </a:t>
            </a:r>
          </a:p>
          <a:p>
            <a:pPr algn="just">
              <a:buNone/>
            </a:pPr>
            <a:r>
              <a:rPr lang="en-US" sz="1300" b="1" dirty="0" smtClean="0">
                <a:latin typeface="+mj-lt"/>
              </a:rPr>
              <a:t>		(a) </a:t>
            </a:r>
            <a:r>
              <a:rPr lang="en-US" sz="1300" dirty="0" smtClean="0">
                <a:latin typeface="+mj-lt"/>
              </a:rPr>
              <a:t>A recognized Supervisor of the University</a:t>
            </a:r>
          </a:p>
          <a:p>
            <a:pPr algn="just">
              <a:buNone/>
            </a:pPr>
            <a:r>
              <a:rPr lang="en-US" sz="1300" b="1" dirty="0" smtClean="0">
                <a:latin typeface="+mj-lt"/>
              </a:rPr>
              <a:t>		(b) </a:t>
            </a:r>
            <a:r>
              <a:rPr lang="en-US" sz="1300" dirty="0" smtClean="0">
                <a:latin typeface="+mj-lt"/>
              </a:rPr>
              <a:t>An Officer working in the University/Organization of State/Central </a:t>
            </a:r>
            <a:r>
              <a:rPr lang="en-US" sz="1300" u="sng" dirty="0" smtClean="0">
                <a:latin typeface="+mj-lt"/>
              </a:rPr>
              <a:t>Government who has obtained a </a:t>
            </a:r>
            <a:r>
              <a:rPr lang="en-US" sz="1300" dirty="0" smtClean="0">
                <a:latin typeface="+mj-lt"/>
              </a:rPr>
              <a:t>	      </a:t>
            </a:r>
            <a:r>
              <a:rPr lang="en-US" sz="1300" u="sng" dirty="0" smtClean="0">
                <a:latin typeface="+mj-lt"/>
              </a:rPr>
              <a:t>doctorate degree in the relevant subject and</a:t>
            </a:r>
            <a:r>
              <a:rPr lang="en-US" sz="1300" dirty="0" smtClean="0">
                <a:latin typeface="+mj-lt"/>
              </a:rPr>
              <a:t> </a:t>
            </a:r>
            <a:r>
              <a:rPr lang="en-US" sz="1300" u="sng" dirty="0" smtClean="0">
                <a:latin typeface="+mj-lt"/>
              </a:rPr>
              <a:t>has published at least five research papers in reputed </a:t>
            </a:r>
            <a:r>
              <a:rPr lang="en-US" sz="1300" dirty="0" smtClean="0">
                <a:latin typeface="+mj-lt"/>
              </a:rPr>
              <a:t>	      </a:t>
            </a:r>
            <a:r>
              <a:rPr lang="en-US" sz="1300" u="sng" dirty="0" smtClean="0">
                <a:latin typeface="+mj-lt"/>
              </a:rPr>
              <a:t>journals (with ISSN) and</a:t>
            </a:r>
            <a:r>
              <a:rPr lang="en-US" sz="1300" dirty="0" smtClean="0">
                <a:latin typeface="+mj-lt"/>
              </a:rPr>
              <a:t> </a:t>
            </a:r>
            <a:r>
              <a:rPr lang="en-US" sz="1300" u="sng" dirty="0" smtClean="0">
                <a:latin typeface="+mj-lt"/>
              </a:rPr>
              <a:t>has at least two years of experience in teaching /research.</a:t>
            </a:r>
            <a:r>
              <a:rPr lang="en-US" sz="1300" dirty="0" smtClean="0">
                <a:latin typeface="+mj-lt"/>
              </a:rPr>
              <a:t> </a:t>
            </a:r>
          </a:p>
          <a:p>
            <a:pPr algn="just">
              <a:buNone/>
            </a:pPr>
            <a:r>
              <a:rPr lang="en-US" sz="1300" b="1" dirty="0" smtClean="0">
                <a:latin typeface="+mj-lt"/>
              </a:rPr>
              <a:t>		(c) </a:t>
            </a:r>
            <a:r>
              <a:rPr lang="en-US" sz="1300" dirty="0" smtClean="0">
                <a:latin typeface="+mj-lt"/>
              </a:rPr>
              <a:t>A Scientist/Director working in a research institute/organization/ establishment/ laboratory recognized 	     by the University as a research center, who has obtained a doctorate degree and published five 	      research papers on concerned subject and has two years post-doctoral research experience. </a:t>
            </a:r>
          </a:p>
          <a:p>
            <a:pPr algn="just">
              <a:buNone/>
            </a:pPr>
            <a:r>
              <a:rPr lang="en-US" sz="1300" dirty="0" smtClean="0">
                <a:latin typeface="+mj-lt"/>
              </a:rPr>
              <a:t>	Provided further that a person who is himself registered for Ph.D. degree of the University in the subject shall not be eligible to act as Supervisor/Co-supervisor in the concerned subject or member of the RDC related to the concerned subject mentioned in this Ordinance. </a:t>
            </a:r>
          </a:p>
          <a:p>
            <a:pPr algn="just">
              <a:buNone/>
            </a:pPr>
            <a:endParaRPr lang="en-US" sz="13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pPr algn="just">
              <a:buNone/>
            </a:pPr>
            <a:r>
              <a:rPr lang="en-US" sz="1300" b="1" dirty="0" smtClean="0">
                <a:latin typeface="+mj-lt"/>
              </a:rPr>
              <a:t>9.1 </a:t>
            </a:r>
            <a:r>
              <a:rPr lang="en-US" sz="1300" dirty="0" smtClean="0">
                <a:latin typeface="+mj-lt"/>
              </a:rPr>
              <a:t>Any teaching department/Center/School of University/Research laboratory of </a:t>
            </a:r>
            <a:r>
              <a:rPr lang="en-US" sz="1300" u="sng" dirty="0" smtClean="0">
                <a:latin typeface="+mj-lt"/>
              </a:rPr>
              <a:t>State/Central Government or Government undertaking or an affiliated college/institution</a:t>
            </a:r>
            <a:r>
              <a:rPr lang="en-US" sz="1300" dirty="0" smtClean="0">
                <a:latin typeface="+mj-lt"/>
              </a:rPr>
              <a:t> </a:t>
            </a:r>
            <a:r>
              <a:rPr lang="en-US" sz="1300" u="sng" dirty="0" smtClean="0">
                <a:latin typeface="+mj-lt"/>
              </a:rPr>
              <a:t>may apply for getting the recognition as research center for carrying out Ph.D. Degree </a:t>
            </a:r>
            <a:r>
              <a:rPr lang="en-US" sz="1300" u="sng" dirty="0" err="1" smtClean="0">
                <a:latin typeface="+mj-lt"/>
              </a:rPr>
              <a:t>programme</a:t>
            </a:r>
            <a:r>
              <a:rPr lang="en-US" sz="1300" u="sng" dirty="0" smtClean="0">
                <a:latin typeface="+mj-lt"/>
              </a:rPr>
              <a:t> on depositing the required fees for the same. The teaching department/Center/School/affiliated college/institution, organization will be</a:t>
            </a:r>
            <a:r>
              <a:rPr lang="en-US" sz="1300" dirty="0" smtClean="0">
                <a:latin typeface="+mj-lt"/>
              </a:rPr>
              <a:t> </a:t>
            </a:r>
            <a:r>
              <a:rPr lang="en-US" sz="1300" u="sng" dirty="0" smtClean="0">
                <a:latin typeface="+mj-lt"/>
              </a:rPr>
              <a:t>recognized as a Research Center based on the recommendations of a committee formed</a:t>
            </a:r>
            <a:r>
              <a:rPr lang="en-US" sz="1300" dirty="0" smtClean="0">
                <a:latin typeface="+mj-lt"/>
              </a:rPr>
              <a:t> </a:t>
            </a:r>
            <a:r>
              <a:rPr lang="en-US" sz="1300" u="sng" dirty="0" smtClean="0">
                <a:latin typeface="+mj-lt"/>
              </a:rPr>
              <a:t>for this purpose.</a:t>
            </a:r>
            <a:r>
              <a:rPr lang="en-US" sz="1300" dirty="0" smtClean="0">
                <a:latin typeface="+mj-lt"/>
              </a:rPr>
              <a:t> </a:t>
            </a:r>
          </a:p>
          <a:p>
            <a:pPr algn="just">
              <a:buNone/>
            </a:pPr>
            <a:r>
              <a:rPr lang="en-US" sz="1300" dirty="0" smtClean="0">
                <a:latin typeface="+mj-lt"/>
              </a:rPr>
              <a:t> </a:t>
            </a:r>
          </a:p>
          <a:p>
            <a:pPr algn="just">
              <a:buNone/>
            </a:pPr>
            <a:r>
              <a:rPr lang="en-US" sz="1300" dirty="0" smtClean="0">
                <a:latin typeface="+mj-lt"/>
              </a:rPr>
              <a:t>	</a:t>
            </a:r>
            <a:r>
              <a:rPr lang="en-US" sz="1300" u="sng" dirty="0" smtClean="0">
                <a:latin typeface="+mj-lt"/>
              </a:rPr>
              <a:t>Once an establishment has been recognized as a Research Center will continue to act as recognized Research Center of the University, however, the University will have the right to make surprise visit and if not found updated for the purpose of carrying out research </a:t>
            </a:r>
            <a:r>
              <a:rPr lang="en-US" sz="1300" u="sng" dirty="0" err="1" smtClean="0">
                <a:latin typeface="+mj-lt"/>
              </a:rPr>
              <a:t>programme</a:t>
            </a:r>
            <a:r>
              <a:rPr lang="en-US" sz="1300" u="sng" dirty="0" smtClean="0">
                <a:latin typeface="+mj-lt"/>
              </a:rPr>
              <a:t>, the organization/institution may be de-recognized as a Research Center.</a:t>
            </a:r>
            <a:r>
              <a:rPr lang="en-US" sz="1300" dirty="0" smtClean="0">
                <a:latin typeface="+mj-lt"/>
              </a:rPr>
              <a:t>  </a:t>
            </a:r>
          </a:p>
          <a:p>
            <a:pPr algn="just">
              <a:buNone/>
            </a:pPr>
            <a:r>
              <a:rPr lang="en-US" sz="1300" dirty="0" smtClean="0">
                <a:latin typeface="+mj-lt"/>
              </a:rPr>
              <a:t> </a:t>
            </a:r>
          </a:p>
          <a:p>
            <a:pPr algn="just">
              <a:buNone/>
            </a:pPr>
            <a:r>
              <a:rPr lang="en-US" sz="1300" b="1" dirty="0" smtClean="0">
                <a:latin typeface="+mj-lt"/>
              </a:rPr>
              <a:t>10.0 Tenure of Ph.D. Work</a:t>
            </a:r>
            <a:endParaRPr lang="en-US" sz="1300" dirty="0" smtClean="0">
              <a:latin typeface="+mj-lt"/>
            </a:endParaRPr>
          </a:p>
          <a:p>
            <a:pPr algn="just">
              <a:buNone/>
            </a:pPr>
            <a:r>
              <a:rPr lang="en-US" sz="1300" b="1" dirty="0" smtClean="0">
                <a:latin typeface="+mj-lt"/>
              </a:rPr>
              <a:t> </a:t>
            </a:r>
            <a:endParaRPr lang="en-US" sz="1300" dirty="0" smtClean="0">
              <a:latin typeface="+mj-lt"/>
            </a:endParaRPr>
          </a:p>
          <a:p>
            <a:pPr algn="just">
              <a:buNone/>
            </a:pPr>
            <a:r>
              <a:rPr lang="en-US" sz="1300" b="1" dirty="0" smtClean="0">
                <a:latin typeface="+mj-lt"/>
              </a:rPr>
              <a:t>	(a) </a:t>
            </a:r>
            <a:r>
              <a:rPr lang="en-US" sz="1300" dirty="0" smtClean="0">
                <a:latin typeface="+mj-lt"/>
              </a:rPr>
              <a:t>The candidate shall pursue his/her research at the approved research center under the Supervisor/Co-supervisors on the approved subject and topic. The candidate shall be permitted to submit his/her thesis not earlier than 24 months and not later than four calendar years from the date of registration. In case a candidate does not submit his/her thesis within four calendar years, from the date of registration and does not apply for extension on time, his/her registration shall stand automatically cancelled.</a:t>
            </a:r>
            <a:r>
              <a:rPr lang="en-US" sz="1300" b="1" dirty="0" smtClean="0">
                <a:latin typeface="+mj-lt"/>
              </a:rPr>
              <a:t> </a:t>
            </a:r>
            <a:r>
              <a:rPr lang="en-US" sz="1300" dirty="0" smtClean="0">
                <a:latin typeface="+mj-lt"/>
              </a:rPr>
              <a:t>Provided that the period for submission of thesis can be extended by one year by the Kulpati, if he/she applies for extension within one month after the expiry of registration period together with the prescribed fee.</a:t>
            </a:r>
            <a:r>
              <a:rPr lang="en-US" sz="1300" b="1" dirty="0" smtClean="0">
                <a:latin typeface="+mj-lt"/>
              </a:rPr>
              <a:t> </a:t>
            </a:r>
            <a:r>
              <a:rPr lang="en-US" sz="1300" dirty="0" smtClean="0">
                <a:latin typeface="+mj-lt"/>
              </a:rPr>
              <a:t>In case the candidate does not submit his/her thesis within the extended period, his/her registration shall stand automatically cancelled.</a:t>
            </a:r>
          </a:p>
          <a:p>
            <a:pPr algn="just">
              <a:buNone/>
            </a:pPr>
            <a:r>
              <a:rPr lang="en-US" sz="1300" dirty="0" smtClean="0">
                <a:latin typeface="+mj-lt"/>
              </a:rPr>
              <a:t> </a:t>
            </a:r>
          </a:p>
          <a:p>
            <a:pPr algn="just">
              <a:buNone/>
            </a:pPr>
            <a:r>
              <a:rPr lang="en-US" sz="1300" dirty="0" smtClean="0">
                <a:latin typeface="+mj-lt"/>
              </a:rPr>
              <a:t>	Provided also that Kulpati may permit a candidate to get re-registered on the same topic on payment of the prescribed re-registration fee. The minimum period of 24 months and attendance shall not apply to such re-registered candidate.</a:t>
            </a:r>
          </a:p>
          <a:p>
            <a:pPr algn="just">
              <a:buNone/>
            </a:pPr>
            <a:r>
              <a:rPr lang="en-US" sz="1300" dirty="0" smtClean="0">
                <a:latin typeface="+mj-lt"/>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pPr algn="just">
              <a:buNone/>
            </a:pPr>
            <a:r>
              <a:rPr lang="en-US" sz="1300" b="1" dirty="0" smtClean="0">
                <a:latin typeface="+mj-lt"/>
              </a:rPr>
              <a:t>(b) </a:t>
            </a:r>
            <a:r>
              <a:rPr lang="en-US" sz="1300" dirty="0" smtClean="0">
                <a:latin typeface="+mj-lt"/>
              </a:rPr>
              <a:t>The candidate possessing M. Phil degree or a teacher (as per clause with 3.4) 2 years teaching experience at the time of registration can submit his/her thesis after 18 months instead of 24 months as provided in clause 10 (a) of the Ordinance. </a:t>
            </a:r>
          </a:p>
          <a:p>
            <a:pPr algn="just">
              <a:buNone/>
            </a:pPr>
            <a:r>
              <a:rPr lang="en-US" sz="1300" dirty="0" smtClean="0">
                <a:latin typeface="+mj-lt"/>
              </a:rPr>
              <a:t> </a:t>
            </a:r>
            <a:r>
              <a:rPr lang="en-US" sz="1300" b="1" dirty="0" smtClean="0">
                <a:latin typeface="+mj-lt"/>
              </a:rPr>
              <a:t>(c) </a:t>
            </a:r>
            <a:r>
              <a:rPr lang="en-US" sz="1300" dirty="0" smtClean="0">
                <a:latin typeface="+mj-lt"/>
              </a:rPr>
              <a:t>The candidate shall put in at least 200 days attendance, including actual attendance he/she will earn during the course work, in the Institution or with the Supervisor.</a:t>
            </a:r>
            <a:r>
              <a:rPr lang="en-US" sz="1300" b="1" dirty="0" smtClean="0">
                <a:latin typeface="+mj-lt"/>
              </a:rPr>
              <a:t> </a:t>
            </a:r>
          </a:p>
          <a:p>
            <a:pPr algn="just">
              <a:buNone/>
            </a:pPr>
            <a:endParaRPr lang="en-US" sz="1300" b="1" dirty="0" smtClean="0">
              <a:latin typeface="+mj-lt"/>
            </a:endParaRPr>
          </a:p>
          <a:p>
            <a:pPr algn="just">
              <a:buNone/>
            </a:pPr>
            <a:r>
              <a:rPr lang="en-US" sz="1300" b="1" dirty="0" smtClean="0">
                <a:latin typeface="+mj-lt"/>
              </a:rPr>
              <a:t>11.0 Change of Supervisor </a:t>
            </a:r>
            <a:endParaRPr lang="en-US" sz="1300" dirty="0" smtClean="0">
              <a:latin typeface="+mj-lt"/>
            </a:endParaRPr>
          </a:p>
          <a:p>
            <a:pPr algn="just">
              <a:buNone/>
            </a:pPr>
            <a:r>
              <a:rPr lang="en-US" sz="1300" b="1" dirty="0" smtClean="0">
                <a:latin typeface="+mj-lt"/>
              </a:rPr>
              <a:t> </a:t>
            </a:r>
            <a:endParaRPr lang="en-US" sz="1300" dirty="0" smtClean="0">
              <a:latin typeface="+mj-lt"/>
            </a:endParaRPr>
          </a:p>
          <a:p>
            <a:pPr algn="just">
              <a:buNone/>
            </a:pPr>
            <a:r>
              <a:rPr lang="en-US" sz="1300" dirty="0" smtClean="0">
                <a:latin typeface="+mj-lt"/>
              </a:rPr>
              <a:t>	The candidate may be allowed to change the Supervisor by the Kulpati, on the recommendation of the committee constituted by the Kulpati for this purpose under special circumstances. No major change in the topic of research will be permitted due to changes in supervisor.</a:t>
            </a:r>
          </a:p>
          <a:p>
            <a:pPr algn="just">
              <a:buNone/>
            </a:pPr>
            <a:r>
              <a:rPr lang="en-US" sz="1300" dirty="0" smtClean="0">
                <a:latin typeface="+mj-lt"/>
              </a:rPr>
              <a:t> </a:t>
            </a:r>
          </a:p>
          <a:p>
            <a:pPr algn="just">
              <a:buNone/>
            </a:pPr>
            <a:r>
              <a:rPr lang="en-US" sz="1300" b="1" dirty="0" smtClean="0">
                <a:latin typeface="+mj-lt"/>
              </a:rPr>
              <a:t>12.0 Six-monthly progress Report</a:t>
            </a:r>
            <a:endParaRPr lang="en-US" sz="1300" dirty="0" smtClean="0">
              <a:latin typeface="+mj-lt"/>
            </a:endParaRPr>
          </a:p>
          <a:p>
            <a:pPr algn="just">
              <a:buNone/>
            </a:pPr>
            <a:r>
              <a:rPr lang="en-US" sz="1300" b="1" dirty="0" smtClean="0">
                <a:latin typeface="+mj-lt"/>
              </a:rPr>
              <a:t> </a:t>
            </a:r>
            <a:endParaRPr lang="en-US" sz="1300" dirty="0" smtClean="0">
              <a:latin typeface="+mj-lt"/>
            </a:endParaRPr>
          </a:p>
          <a:p>
            <a:pPr algn="just">
              <a:buNone/>
            </a:pPr>
            <a:r>
              <a:rPr lang="en-US" sz="1300" dirty="0" smtClean="0">
                <a:latin typeface="+mj-lt"/>
              </a:rPr>
              <a:t>	The candidate shall submit every six months a record of attendance, receipt of fees paid and progress report of the work through his/her supervisor </a:t>
            </a:r>
            <a:r>
              <a:rPr lang="en-US" sz="1300" u="sng" dirty="0" smtClean="0">
                <a:latin typeface="+mj-lt"/>
              </a:rPr>
              <a:t>in the prescribed format</a:t>
            </a:r>
            <a:r>
              <a:rPr lang="en-US" sz="1300" dirty="0" smtClean="0">
                <a:latin typeface="+mj-lt"/>
              </a:rPr>
              <a:t>. If the progress of work is not found to be satisfactory in two successive reports or no reports are received for a period of one year or the candidate fails to deposit the prescribed fees, the Kulpati may order the removal of the name of the scholar from the list of those registered for the Ph.D. degree. </a:t>
            </a:r>
          </a:p>
          <a:p>
            <a:pPr algn="just">
              <a:buNone/>
            </a:pPr>
            <a:r>
              <a:rPr lang="en-US" sz="1300" dirty="0" smtClean="0">
                <a:latin typeface="+mj-lt"/>
              </a:rPr>
              <a:t> </a:t>
            </a:r>
          </a:p>
          <a:p>
            <a:pPr algn="just">
              <a:buNone/>
            </a:pPr>
            <a:r>
              <a:rPr lang="en-US" sz="1300" b="1" dirty="0" smtClean="0">
                <a:latin typeface="+mj-lt"/>
              </a:rPr>
              <a:t>13.0 Submission of Summary of Thesis </a:t>
            </a:r>
            <a:endParaRPr lang="en-US" sz="1300" dirty="0" smtClean="0">
              <a:latin typeface="+mj-lt"/>
            </a:endParaRPr>
          </a:p>
          <a:p>
            <a:pPr algn="just">
              <a:buNone/>
            </a:pPr>
            <a:r>
              <a:rPr lang="en-US" sz="1300" b="1" dirty="0" smtClean="0">
                <a:latin typeface="+mj-lt"/>
              </a:rPr>
              <a:t> </a:t>
            </a:r>
            <a:endParaRPr lang="en-US" sz="1300" dirty="0" smtClean="0">
              <a:latin typeface="+mj-lt"/>
            </a:endParaRPr>
          </a:p>
          <a:p>
            <a:pPr algn="just">
              <a:buNone/>
            </a:pPr>
            <a:r>
              <a:rPr lang="en-US" sz="1300" b="1" dirty="0" smtClean="0">
                <a:latin typeface="+mj-lt"/>
              </a:rPr>
              <a:t>	(a) </a:t>
            </a:r>
            <a:r>
              <a:rPr lang="en-US" sz="1300" dirty="0" smtClean="0">
                <a:latin typeface="+mj-lt"/>
              </a:rPr>
              <a:t>Prior to submission of the thesis, the candidate shall make a pre-Ph.D. presentation before the DRC that may be open to all faculty members and research students, for getting feedback and comments, which may be suitably incorporated into the draft thesis under the advice of the supervisor. </a:t>
            </a:r>
          </a:p>
          <a:p>
            <a:pPr algn="just">
              <a:buNone/>
            </a:pPr>
            <a:endParaRPr lang="en-US" sz="13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1295400" y="762000"/>
            <a:ext cx="5943600" cy="1066800"/>
          </a:xfrm>
        </p:spPr>
        <p:txBody>
          <a:bodyPr>
            <a:normAutofit fontScale="47500" lnSpcReduction="20000"/>
          </a:bodyPr>
          <a:lstStyle/>
          <a:p>
            <a:pPr marL="0" marR="0" algn="ctr">
              <a:lnSpc>
                <a:spcPct val="115000"/>
              </a:lnSpc>
              <a:spcBef>
                <a:spcPts val="0"/>
              </a:spcBef>
              <a:spcAft>
                <a:spcPts val="0"/>
              </a:spcAft>
              <a:buNone/>
            </a:pPr>
            <a:r>
              <a:rPr lang="en-US" sz="3600" b="1" dirty="0" smtClean="0">
                <a:latin typeface="Calibri"/>
                <a:ea typeface="Calibri"/>
                <a:cs typeface="Calibri"/>
              </a:rPr>
              <a:t>Chhattisgarh Swami Vivekanand Technical</a:t>
            </a:r>
            <a:r>
              <a:rPr lang="en-US" sz="3600" b="1" dirty="0" smtClean="0">
                <a:latin typeface="Calibri"/>
                <a:ea typeface="Calibri"/>
                <a:cs typeface="Times New Roman"/>
              </a:rPr>
              <a:t>  </a:t>
            </a:r>
            <a:r>
              <a:rPr lang="en-US" sz="3600" b="1" dirty="0" smtClean="0">
                <a:latin typeface="Calibri"/>
                <a:ea typeface="Calibri"/>
                <a:cs typeface="Calibri"/>
              </a:rPr>
              <a:t>University, Bhilai</a:t>
            </a:r>
            <a:endParaRPr lang="en-US" sz="3600" dirty="0" smtClean="0">
              <a:latin typeface="Calibri"/>
              <a:ea typeface="Calibri"/>
              <a:cs typeface="Times New Roman"/>
            </a:endParaRPr>
          </a:p>
          <a:p>
            <a:pPr marL="0" marR="0" algn="ctr">
              <a:lnSpc>
                <a:spcPct val="115000"/>
              </a:lnSpc>
              <a:spcBef>
                <a:spcPts val="0"/>
              </a:spcBef>
              <a:spcAft>
                <a:spcPts val="0"/>
              </a:spcAft>
              <a:buNone/>
            </a:pPr>
            <a:r>
              <a:rPr lang="en-US" sz="1100" dirty="0" smtClean="0">
                <a:latin typeface="Calibri"/>
                <a:ea typeface="Calibri"/>
                <a:cs typeface="Calibri"/>
              </a:rPr>
              <a:t>      </a:t>
            </a:r>
            <a:r>
              <a:rPr lang="en-US" sz="2400" dirty="0" err="1" smtClean="0"/>
              <a:t>Newai</a:t>
            </a:r>
            <a:r>
              <a:rPr lang="en-US" sz="2400" dirty="0" smtClean="0"/>
              <a:t>, P.O.-</a:t>
            </a:r>
            <a:r>
              <a:rPr lang="en-US" sz="2400" dirty="0" err="1" smtClean="0"/>
              <a:t>Newai</a:t>
            </a:r>
            <a:r>
              <a:rPr lang="en-US" sz="2400" dirty="0" smtClean="0"/>
              <a:t>, District-</a:t>
            </a:r>
            <a:r>
              <a:rPr lang="en-US" sz="2400" dirty="0" err="1" smtClean="0"/>
              <a:t>Durg</a:t>
            </a:r>
            <a:r>
              <a:rPr lang="en-US" sz="2400" dirty="0" smtClean="0"/>
              <a:t>, (Chhattisgarh) PIN-</a:t>
            </a:r>
            <a:r>
              <a:rPr lang="en-US" sz="2400" dirty="0" smtClean="0">
                <a:latin typeface="Calibri"/>
                <a:ea typeface="Calibri"/>
                <a:cs typeface="Calibri"/>
              </a:rPr>
              <a:t>491107</a:t>
            </a:r>
          </a:p>
          <a:p>
            <a:pPr marL="0" marR="0" algn="ctr">
              <a:lnSpc>
                <a:spcPct val="115000"/>
              </a:lnSpc>
              <a:spcBef>
                <a:spcPts val="0"/>
              </a:spcBef>
              <a:spcAft>
                <a:spcPts val="0"/>
              </a:spcAft>
              <a:buNone/>
            </a:pPr>
            <a:r>
              <a:rPr lang="en-US" sz="2400" dirty="0" smtClean="0">
                <a:latin typeface="Calibri"/>
                <a:ea typeface="Calibri"/>
                <a:cs typeface="Calibri"/>
              </a:rPr>
              <a:t>       Phone : (0788) 2200062, Fax : (0788) 2445020</a:t>
            </a:r>
          </a:p>
          <a:p>
            <a:pPr marL="0" marR="0" algn="ctr">
              <a:lnSpc>
                <a:spcPct val="115000"/>
              </a:lnSpc>
              <a:spcBef>
                <a:spcPts val="0"/>
              </a:spcBef>
              <a:spcAft>
                <a:spcPts val="0"/>
              </a:spcAft>
              <a:buNone/>
            </a:pPr>
            <a:r>
              <a:rPr lang="en-US" sz="2400" dirty="0" smtClean="0">
                <a:latin typeface="Calibri"/>
                <a:ea typeface="Calibri"/>
                <a:cs typeface="Calibri"/>
              </a:rPr>
              <a:t>        Website : </a:t>
            </a:r>
            <a:r>
              <a:rPr lang="en-US" sz="2400" u="sng" dirty="0" smtClean="0">
                <a:solidFill>
                  <a:srgbClr val="0000FF"/>
                </a:solidFill>
                <a:latin typeface="Calibri"/>
                <a:ea typeface="Calibri"/>
                <a:cs typeface="Calibri"/>
                <a:hlinkClick r:id="rId2"/>
              </a:rPr>
              <a:t>www.csvtu.ac.in</a:t>
            </a:r>
            <a:r>
              <a:rPr lang="en-US" sz="2400" dirty="0" smtClean="0">
                <a:latin typeface="Calibri"/>
                <a:ea typeface="Calibri"/>
                <a:cs typeface="Calibri"/>
              </a:rPr>
              <a:t>, E-mail : </a:t>
            </a:r>
            <a:r>
              <a:rPr lang="en-US" sz="2400" dirty="0" smtClean="0">
                <a:latin typeface="Calibri"/>
                <a:ea typeface="Calibri"/>
                <a:cs typeface="Calibri"/>
                <a:hlinkClick r:id="rId3"/>
              </a:rPr>
              <a:t>registrar@csvtu.ac.in</a:t>
            </a:r>
            <a:endParaRPr lang="en-US" sz="2400" dirty="0" smtClean="0">
              <a:latin typeface="Calibri"/>
              <a:ea typeface="Calibri"/>
              <a:cs typeface="Times New Roman"/>
            </a:endParaRPr>
          </a:p>
          <a:p>
            <a:endParaRPr lang="en-US" dirty="0"/>
          </a:p>
        </p:txBody>
      </p:sp>
      <p:sp>
        <p:nvSpPr>
          <p:cNvPr id="6" name="Content Placeholder 5"/>
          <p:cNvSpPr>
            <a:spLocks noGrp="1"/>
          </p:cNvSpPr>
          <p:nvPr>
            <p:ph sz="quarter" idx="4"/>
          </p:nvPr>
        </p:nvSpPr>
        <p:spPr>
          <a:xfrm>
            <a:off x="3276600" y="1676400"/>
            <a:ext cx="2362200" cy="381000"/>
          </a:xfrm>
        </p:spPr>
        <p:txBody>
          <a:bodyPr/>
          <a:lstStyle/>
          <a:p>
            <a:pPr algn="ctr">
              <a:buNone/>
            </a:pPr>
            <a:r>
              <a:rPr lang="en-US" dirty="0" smtClean="0"/>
              <a:t>INDEX</a:t>
            </a:r>
            <a:endParaRPr lang="en-US" dirty="0"/>
          </a:p>
        </p:txBody>
      </p:sp>
      <p:pic>
        <p:nvPicPr>
          <p:cNvPr id="7" name="Picture 6" descr="C:\Documents and Settings\Administrator\My Documents\My Pictures\CSVTU_Logo.jpg"/>
          <p:cNvPicPr/>
          <p:nvPr/>
        </p:nvPicPr>
        <p:blipFill>
          <a:blip r:embed="rId4" cstate="print"/>
          <a:srcRect/>
          <a:stretch>
            <a:fillRect/>
          </a:stretch>
        </p:blipFill>
        <p:spPr bwMode="auto">
          <a:xfrm>
            <a:off x="457200" y="838200"/>
            <a:ext cx="914400" cy="762000"/>
          </a:xfrm>
          <a:prstGeom prst="rect">
            <a:avLst/>
          </a:prstGeom>
          <a:noFill/>
          <a:ln w="9525">
            <a:noFill/>
            <a:miter lim="800000"/>
            <a:headEnd/>
            <a:tailEnd/>
          </a:ln>
        </p:spPr>
      </p:pic>
      <p:sp>
        <p:nvSpPr>
          <p:cNvPr id="9" name="Content Placeholder 5"/>
          <p:cNvSpPr txBox="1">
            <a:spLocks/>
          </p:cNvSpPr>
          <p:nvPr/>
        </p:nvSpPr>
        <p:spPr>
          <a:xfrm>
            <a:off x="2057400" y="2133600"/>
            <a:ext cx="4419600" cy="457200"/>
          </a:xfrm>
          <a:prstGeom prst="rect">
            <a:avLst/>
          </a:prstGeom>
        </p:spPr>
        <p:txBody>
          <a:bodyPr vert="horz" lIns="91433" tIns="0" rIns="91433" bIns="45717">
            <a:normAutofit/>
          </a:bodyPr>
          <a:lstStyle/>
          <a:p>
            <a:pPr marL="274299" marR="0" lvl="0" indent="-274299"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5"/>
          <p:cNvSpPr txBox="1">
            <a:spLocks/>
          </p:cNvSpPr>
          <p:nvPr/>
        </p:nvSpPr>
        <p:spPr>
          <a:xfrm>
            <a:off x="304800" y="2057400"/>
            <a:ext cx="8305800" cy="3429000"/>
          </a:xfrm>
          <a:prstGeom prst="rect">
            <a:avLst/>
          </a:prstGeom>
        </p:spPr>
        <p:txBody>
          <a:bodyPr vert="horz" lIns="91433" tIns="0" rIns="91433" bIns="45717">
            <a:normAutofit/>
          </a:bodyPr>
          <a:lstStyle/>
          <a:p>
            <a:pPr marL="274299" marR="0" lvl="0" indent="-274299" algn="l" defTabSz="914400" rtl="0" eaLnBrk="1" fontAlgn="auto" latinLnBrk="0" hangingPunct="1">
              <a:lnSpc>
                <a:spcPct val="10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Table 12"/>
          <p:cNvGraphicFramePr>
            <a:graphicFrameLocks noGrp="1"/>
          </p:cNvGraphicFramePr>
          <p:nvPr/>
        </p:nvGraphicFramePr>
        <p:xfrm>
          <a:off x="609600" y="2057400"/>
          <a:ext cx="7848600" cy="3189732"/>
        </p:xfrm>
        <a:graphic>
          <a:graphicData uri="http://schemas.openxmlformats.org/drawingml/2006/table">
            <a:tbl>
              <a:tblPr/>
              <a:tblGrid>
                <a:gridCol w="857128"/>
                <a:gridCol w="5714184"/>
                <a:gridCol w="1277288"/>
              </a:tblGrid>
              <a:tr h="184765">
                <a:tc>
                  <a:txBody>
                    <a:bodyPr/>
                    <a:lstStyle/>
                    <a:p>
                      <a:pPr marL="0" marR="0" algn="ctr">
                        <a:lnSpc>
                          <a:spcPct val="115000"/>
                        </a:lnSpc>
                        <a:spcBef>
                          <a:spcPts val="0"/>
                        </a:spcBef>
                        <a:spcAft>
                          <a:spcPts val="0"/>
                        </a:spcAft>
                      </a:pPr>
                      <a:r>
                        <a:rPr lang="en-US" sz="1300" b="1" dirty="0">
                          <a:latin typeface="Calibri"/>
                          <a:ea typeface="Calibri"/>
                          <a:cs typeface="Mangal"/>
                        </a:rPr>
                        <a:t>Sl. No.</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latin typeface="Calibri"/>
                          <a:ea typeface="Calibri"/>
                          <a:cs typeface="Mangal"/>
                        </a:rPr>
                        <a:t>Particulars</a:t>
                      </a:r>
                      <a:endParaRPr lang="en-US" sz="13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latin typeface="Calibri"/>
                          <a:ea typeface="Calibri"/>
                          <a:cs typeface="Mangal"/>
                        </a:rPr>
                        <a:t>Page No.</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a:latin typeface="Calibri"/>
                          <a:ea typeface="Calibri"/>
                          <a:cs typeface="Mang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Ph.D. Programme </a:t>
                      </a:r>
                      <a:r>
                        <a:rPr lang="en-US" sz="1300" dirty="0" smtClean="0">
                          <a:latin typeface="Calibri"/>
                          <a:ea typeface="Calibri"/>
                          <a:cs typeface="Mangal"/>
                        </a:rPr>
                        <a:t>2018 Advertisement</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4</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a:latin typeface="Calibri"/>
                          <a:ea typeface="Calibri"/>
                          <a:cs typeface="Mang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Ph.D. Programme </a:t>
                      </a:r>
                      <a:r>
                        <a:rPr lang="en-US" sz="1300" dirty="0" smtClean="0">
                          <a:latin typeface="Calibri"/>
                          <a:ea typeface="Calibri"/>
                          <a:cs typeface="Mangal"/>
                        </a:rPr>
                        <a:t>2018 Notification</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5 - 6</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a:latin typeface="Calibri"/>
                          <a:ea typeface="Calibri"/>
                          <a:cs typeface="Mang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Admission Application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7 - 15</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a:latin typeface="Calibri"/>
                          <a:ea typeface="Calibri"/>
                          <a:cs typeface="Mang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dirty="0" smtClean="0">
                          <a:latin typeface="Calibri"/>
                          <a:ea typeface="Calibri"/>
                          <a:cs typeface="Mangal"/>
                        </a:rPr>
                        <a:t>DRC meeting Proforma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16</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a:latin typeface="Calibri"/>
                          <a:ea typeface="Calibri"/>
                          <a:cs typeface="Mangal"/>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Proforma for experience certificate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17  - 18</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a:latin typeface="Calibri"/>
                          <a:ea typeface="Calibri"/>
                          <a:cs typeface="Mangal"/>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Examination 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 19</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a:latin typeface="Calibri"/>
                          <a:ea typeface="Calibri"/>
                          <a:cs typeface="Mangal"/>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Ph.D. Ordinance No. 10 0f CSVTU, Bhilai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20 - 35</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smtClean="0">
                          <a:latin typeface="Calibri"/>
                          <a:ea typeface="Calibri"/>
                          <a:cs typeface="Mangal"/>
                        </a:rPr>
                        <a:t>8</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List of Approved Research Centre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36 – 38</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smtClean="0">
                          <a:latin typeface="Calibri"/>
                          <a:ea typeface="Calibri"/>
                          <a:cs typeface="Mangal"/>
                        </a:rPr>
                        <a:t>9</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Mangal"/>
                        </a:rPr>
                        <a:t>Ph.D Programme Schedule</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39</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smtClean="0">
                          <a:latin typeface="Calibri"/>
                          <a:ea typeface="Calibri"/>
                          <a:cs typeface="Mangal"/>
                        </a:rPr>
                        <a:t>10</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dirty="0" smtClean="0">
                          <a:latin typeface="Calibri"/>
                          <a:ea typeface="Calibri"/>
                          <a:cs typeface="Mangal"/>
                        </a:rPr>
                        <a:t>Syllabus for Written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40-119</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smtClean="0">
                          <a:latin typeface="Calibri"/>
                          <a:ea typeface="Calibri"/>
                          <a:cs typeface="Mangal"/>
                        </a:rPr>
                        <a:t>11</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Mangal"/>
                        </a:rPr>
                        <a:t>Fee Structure for</a:t>
                      </a:r>
                      <a:r>
                        <a:rPr lang="en-US" sz="1300" baseline="0" dirty="0" smtClean="0">
                          <a:latin typeface="Calibri"/>
                          <a:ea typeface="Calibri"/>
                          <a:cs typeface="Mangal"/>
                        </a:rPr>
                        <a:t> Ph.D Programme</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120-122</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65">
                <a:tc>
                  <a:txBody>
                    <a:bodyPr/>
                    <a:lstStyle/>
                    <a:p>
                      <a:pPr marL="0" marR="0" algn="ctr">
                        <a:lnSpc>
                          <a:spcPct val="115000"/>
                        </a:lnSpc>
                        <a:spcBef>
                          <a:spcPts val="0"/>
                        </a:spcBef>
                        <a:spcAft>
                          <a:spcPts val="0"/>
                        </a:spcAft>
                      </a:pPr>
                      <a:r>
                        <a:rPr lang="en-US" sz="1300" dirty="0" smtClean="0">
                          <a:latin typeface="Calibri"/>
                          <a:ea typeface="Calibri"/>
                          <a:cs typeface="Mangal"/>
                        </a:rPr>
                        <a:t>12</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Mangal"/>
                        </a:rPr>
                        <a:t>Pre Ph.D Course work Examination Scheme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123</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r>
                        <a:rPr lang="en-US" sz="1300" dirty="0" smtClean="0">
                          <a:latin typeface="Calibri"/>
                          <a:ea typeface="Calibri"/>
                          <a:cs typeface="Mangal"/>
                        </a:rPr>
                        <a:t>13</a:t>
                      </a:r>
                      <a:endParaRPr lang="en-US" sz="13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Mangal"/>
                        </a:rPr>
                        <a:t>Pre </a:t>
                      </a:r>
                      <a:r>
                        <a:rPr lang="en-US" sz="1300" dirty="0">
                          <a:latin typeface="Calibri"/>
                          <a:ea typeface="Calibri"/>
                          <a:cs typeface="Mangal"/>
                        </a:rPr>
                        <a:t>Ph.D Course work Syllabus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latin typeface="Calibri"/>
                          <a:ea typeface="Calibri"/>
                          <a:cs typeface="Mangal"/>
                        </a:rPr>
                        <a:t>124-126</a:t>
                      </a:r>
                      <a:endParaRPr lang="en-US" sz="13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marL="342900" indent="-342900" algn="just">
              <a:buNone/>
            </a:pPr>
            <a:r>
              <a:rPr lang="en-US" sz="1300" b="1" dirty="0" smtClean="0">
                <a:latin typeface="+mj-lt"/>
              </a:rPr>
              <a:t>(b) </a:t>
            </a:r>
            <a:r>
              <a:rPr lang="en-US" sz="1300" dirty="0" smtClean="0">
                <a:latin typeface="+mj-lt"/>
              </a:rPr>
              <a:t>The candidate shall submit six copies of the summary of the thesis together with a list of at least </a:t>
            </a:r>
            <a:r>
              <a:rPr lang="en-US" sz="1300" u="sng" dirty="0" smtClean="0">
                <a:latin typeface="+mj-lt"/>
              </a:rPr>
              <a:t>two</a:t>
            </a:r>
            <a:r>
              <a:rPr lang="en-US" sz="1300" dirty="0" smtClean="0">
                <a:latin typeface="+mj-lt"/>
              </a:rPr>
              <a:t> research papers published or accepted for publication in a standard journal through his/her Supervisor to the Registrar about two months prior to the anticipated date of submission of the thesis. </a:t>
            </a:r>
          </a:p>
          <a:p>
            <a:pPr marL="342900" indent="-342900" algn="just">
              <a:buNone/>
            </a:pPr>
            <a:r>
              <a:rPr lang="en-US" sz="1300" b="1" dirty="0" smtClean="0">
                <a:latin typeface="+mj-lt"/>
              </a:rPr>
              <a:t>(c) </a:t>
            </a:r>
            <a:r>
              <a:rPr lang="en-US" sz="1300" dirty="0" smtClean="0">
                <a:latin typeface="+mj-lt"/>
              </a:rPr>
              <a:t>The supervisor shall submit a panel of at least six names of examiners actively engaged in the concerned area of research not below the rank of University Reader/Associate Professor or College Professor in a sealed cover to the Registrar. Provided that the panel of examiners shall be obtained from the Chairman, Board of Studies of the Subject concerned, in case the candidate is related to the supervisor.</a:t>
            </a:r>
          </a:p>
          <a:p>
            <a:pPr marL="342900" indent="-342900" algn="just">
              <a:buNone/>
            </a:pPr>
            <a:r>
              <a:rPr lang="en-US" sz="1300" b="1" dirty="0" smtClean="0">
                <a:latin typeface="+mj-lt"/>
              </a:rPr>
              <a:t>(d) </a:t>
            </a:r>
            <a:r>
              <a:rPr lang="en-US" sz="1300" dirty="0" smtClean="0">
                <a:latin typeface="+mj-lt"/>
              </a:rPr>
              <a:t>On the receipt of the panel of examiners from the supervisor and summary from the candidate, the Registrar shall call a meeting of Examination Committee of the subject constituted as per the statute &amp; ordinance of the University. The Committee considering the panel submitted by the Supervisors/Chairman, Board of Studies will prepare a panel of six names to act as examiners. </a:t>
            </a:r>
          </a:p>
          <a:p>
            <a:pPr marL="342900" indent="-342900" algn="just">
              <a:buNone/>
            </a:pPr>
            <a:r>
              <a:rPr lang="en-US" sz="1300" b="1" dirty="0" smtClean="0">
                <a:latin typeface="+mj-lt"/>
              </a:rPr>
              <a:t>(e) </a:t>
            </a:r>
            <a:r>
              <a:rPr lang="en-US" sz="1300" dirty="0" smtClean="0">
                <a:latin typeface="+mj-lt"/>
              </a:rPr>
              <a:t>The term “relations” shall include: Father, Mother, Wife, Husband, Daughter, Son, Grand Son, Grand Daughter, Brother, Sister, Nephew, Niece, Grand Nephew/Niece, Uncle, Aunt, Son-in law, Sister-in law, Father-in-law, First cousin-in-law etc. </a:t>
            </a:r>
          </a:p>
          <a:p>
            <a:pPr marL="342900" indent="-342900" algn="just">
              <a:buNone/>
            </a:pPr>
            <a:r>
              <a:rPr lang="en-US" sz="1300" b="1" dirty="0" smtClean="0">
                <a:latin typeface="+mj-lt"/>
              </a:rPr>
              <a:t>(f) </a:t>
            </a:r>
            <a:r>
              <a:rPr lang="en-US" sz="1300" u="sng" dirty="0" smtClean="0">
                <a:latin typeface="+mj-lt"/>
              </a:rPr>
              <a:t>The Kulpati shall appoint two examiners from outside the state out of the panels submitted separately by the Supervisor and Examination Committee.</a:t>
            </a:r>
            <a:endParaRPr lang="en-US" sz="1300" dirty="0" smtClean="0">
              <a:latin typeface="+mj-lt"/>
            </a:endParaRPr>
          </a:p>
          <a:p>
            <a:pPr marL="342900" indent="-342900" algn="just">
              <a:buNone/>
            </a:pPr>
            <a:r>
              <a:rPr lang="en-US" sz="1300" dirty="0" smtClean="0">
                <a:latin typeface="+mj-lt"/>
              </a:rPr>
              <a:t> </a:t>
            </a:r>
            <a:r>
              <a:rPr lang="en-US" sz="1300" b="1" dirty="0" smtClean="0">
                <a:latin typeface="+mj-lt"/>
              </a:rPr>
              <a:t>(g) </a:t>
            </a:r>
            <a:r>
              <a:rPr lang="en-US" sz="1300" u="sng" dirty="0" smtClean="0">
                <a:latin typeface="+mj-lt"/>
              </a:rPr>
              <a:t>The consent of the examiners shall be obtained by sending them the extended abstract.</a:t>
            </a:r>
          </a:p>
          <a:p>
            <a:pPr>
              <a:buNone/>
            </a:pPr>
            <a:endParaRPr lang="en-US" sz="1300" b="1" dirty="0" smtClean="0">
              <a:latin typeface="+mj-lt"/>
            </a:endParaRPr>
          </a:p>
          <a:p>
            <a:pPr algn="just">
              <a:buNone/>
            </a:pPr>
            <a:r>
              <a:rPr lang="en-US" sz="1300" b="1" dirty="0" smtClean="0">
                <a:latin typeface="+mj-lt"/>
              </a:rPr>
              <a:t>14. </a:t>
            </a:r>
            <a:r>
              <a:rPr lang="en-US" sz="1300" dirty="0" smtClean="0">
                <a:latin typeface="+mj-lt"/>
              </a:rPr>
              <a:t>The candidate shall submit three hard copies of his/her thesis along with the followings: </a:t>
            </a:r>
          </a:p>
          <a:p>
            <a:pPr marL="273050" indent="-273050" algn="just">
              <a:buNone/>
            </a:pPr>
            <a:r>
              <a:rPr lang="en-US" sz="1300" b="1" dirty="0" smtClean="0">
                <a:latin typeface="+mj-lt"/>
              </a:rPr>
              <a:t>	(a) </a:t>
            </a:r>
            <a:r>
              <a:rPr lang="en-US" sz="1300" dirty="0" smtClean="0">
                <a:latin typeface="+mj-lt"/>
              </a:rPr>
              <a:t>The candidate shall have to produce evidence of publication of two research papers (or evidence of acceptance                              </a:t>
            </a:r>
          </a:p>
          <a:p>
            <a:pPr marL="273050" indent="-273050" algn="just">
              <a:buNone/>
            </a:pPr>
            <a:r>
              <a:rPr lang="en-US" sz="1300" dirty="0" smtClean="0">
                <a:latin typeface="+mj-lt"/>
              </a:rPr>
              <a:t>             for publication) based on this /her thesis work in standard journal. Such evidence (reprints of publications or    </a:t>
            </a:r>
            <a:br>
              <a:rPr lang="en-US" sz="1300" dirty="0" smtClean="0">
                <a:latin typeface="+mj-lt"/>
              </a:rPr>
            </a:br>
            <a:r>
              <a:rPr lang="en-US" sz="1300" dirty="0" smtClean="0">
                <a:latin typeface="+mj-lt"/>
              </a:rPr>
              <a:t>      acceptance letter for publication) has to be appended at the end of the thesis). </a:t>
            </a:r>
          </a:p>
          <a:p>
            <a:pPr marL="273050" indent="-273050" algn="just">
              <a:buNone/>
            </a:pPr>
            <a:r>
              <a:rPr lang="en-US" sz="1300" b="1" dirty="0" smtClean="0">
                <a:latin typeface="+mj-lt"/>
              </a:rPr>
              <a:t>	(b) </a:t>
            </a:r>
            <a:r>
              <a:rPr lang="en-US" sz="1300" dirty="0" smtClean="0">
                <a:latin typeface="+mj-lt"/>
              </a:rPr>
              <a:t>The thesis must be accompanied by a declaration from the candidate that the thesis embodies his/her own     </a:t>
            </a:r>
          </a:p>
          <a:p>
            <a:pPr marL="273050" indent="-273050" algn="just">
              <a:buNone/>
            </a:pPr>
            <a:r>
              <a:rPr lang="en-US" sz="1300" dirty="0" smtClean="0">
                <a:latin typeface="+mj-lt"/>
              </a:rPr>
              <a:t>              work and he/she has worked under the Supervisor at the approved Research Center for the required period as          </a:t>
            </a:r>
          </a:p>
          <a:p>
            <a:pPr marL="273050" indent="-273050" algn="just">
              <a:buNone/>
            </a:pPr>
            <a:r>
              <a:rPr lang="en-US" sz="1300" dirty="0" smtClean="0">
                <a:latin typeface="+mj-lt"/>
              </a:rPr>
              <a:t>              per provisions of Clause-10 of the Ordinance.</a:t>
            </a:r>
          </a:p>
          <a:p>
            <a:pPr marL="342900" indent="-342900" algn="just">
              <a:buNone/>
            </a:pPr>
            <a:endParaRPr lang="en-US" sz="1300" dirty="0" smtClean="0">
              <a:latin typeface="+mj-lt"/>
            </a:endParaRPr>
          </a:p>
          <a:p>
            <a:pPr marL="342900" indent="-342900" algn="just">
              <a:buNone/>
            </a:pPr>
            <a:endParaRPr lang="en-US" sz="13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buNone/>
            </a:pPr>
            <a:r>
              <a:rPr lang="en-US" sz="1300" b="1" dirty="0" smtClean="0">
                <a:latin typeface="+mj-lt"/>
              </a:rPr>
              <a:t>(c) </a:t>
            </a:r>
            <a:r>
              <a:rPr lang="en-US" sz="1300" dirty="0" smtClean="0">
                <a:latin typeface="+mj-lt"/>
              </a:rPr>
              <a:t>The certificate from the Supervisor together with Co-supervisor, if any, that the thesis fulfills the requirements of the Ordinance relating to the Ph.D. degree of the University is to be attached. </a:t>
            </a:r>
          </a:p>
          <a:p>
            <a:pPr>
              <a:buNone/>
            </a:pPr>
            <a:r>
              <a:rPr lang="en-US" sz="1300" b="1" dirty="0" smtClean="0">
                <a:latin typeface="+mj-lt"/>
              </a:rPr>
              <a:t>(d) </a:t>
            </a:r>
            <a:r>
              <a:rPr lang="en-US" sz="1300" dirty="0" smtClean="0">
                <a:latin typeface="+mj-lt"/>
              </a:rPr>
              <a:t>The candidate shall also remit with the thesis the prescribed examination fee.</a:t>
            </a:r>
          </a:p>
          <a:p>
            <a:pPr>
              <a:buNone/>
            </a:pPr>
            <a:r>
              <a:rPr lang="en-US" sz="1300" b="1" dirty="0" smtClean="0">
                <a:latin typeface="+mj-lt"/>
              </a:rPr>
              <a:t>(e) </a:t>
            </a:r>
            <a:r>
              <a:rPr lang="en-US" sz="1300" dirty="0" smtClean="0">
                <a:latin typeface="+mj-lt"/>
              </a:rPr>
              <a:t>Submission of Electronic copy of the Thesis/Dissertation (ETD) is mandatory at the time of submission of the Ph.D. thesis. The University shall submit a soft copy to UGC within a period of fifteen days after the award of the degree, for hosting the same in INFLIBNET, accessible to all Institutions/Universities. </a:t>
            </a:r>
          </a:p>
          <a:p>
            <a:pPr>
              <a:buNone/>
            </a:pPr>
            <a:r>
              <a:rPr lang="en-US" sz="1300" b="1" dirty="0" smtClean="0">
                <a:latin typeface="+mj-lt"/>
              </a:rPr>
              <a:t>(f) </a:t>
            </a:r>
            <a:r>
              <a:rPr lang="en-US" sz="1300" u="sng" dirty="0" smtClean="0">
                <a:latin typeface="+mj-lt"/>
              </a:rPr>
              <a:t>The thesis must follow the guidelines of the University for writing the Ph.D. Thesis.</a:t>
            </a:r>
            <a:endParaRPr lang="en-US" sz="1300" dirty="0" smtClean="0">
              <a:latin typeface="+mj-lt"/>
            </a:endParaRPr>
          </a:p>
          <a:p>
            <a:pPr marL="342900" indent="-342900" algn="just">
              <a:buNone/>
            </a:pPr>
            <a:endParaRPr lang="en-US" sz="1300" dirty="0" smtClean="0">
              <a:latin typeface="+mj-lt"/>
            </a:endParaRPr>
          </a:p>
          <a:p>
            <a:pPr algn="just">
              <a:buNone/>
            </a:pPr>
            <a:r>
              <a:rPr lang="en-US" sz="1300" b="1" dirty="0" smtClean="0">
                <a:latin typeface="+mj-lt"/>
              </a:rPr>
              <a:t>15. Evaluation Procedures following Submission of the Thesis</a:t>
            </a:r>
            <a:endParaRPr lang="en-US" sz="1300" dirty="0" smtClean="0">
              <a:latin typeface="+mj-lt"/>
            </a:endParaRPr>
          </a:p>
          <a:p>
            <a:pPr algn="just">
              <a:buNone/>
            </a:pPr>
            <a:r>
              <a:rPr lang="en-US" sz="1300" b="1" dirty="0" smtClean="0">
                <a:latin typeface="+mj-lt"/>
              </a:rPr>
              <a:t> </a:t>
            </a:r>
            <a:endParaRPr lang="en-US" sz="1300" dirty="0" smtClean="0">
              <a:latin typeface="+mj-lt"/>
            </a:endParaRPr>
          </a:p>
          <a:p>
            <a:pPr algn="just">
              <a:buNone/>
            </a:pPr>
            <a:r>
              <a:rPr lang="en-US" sz="1300" dirty="0" smtClean="0">
                <a:latin typeface="+mj-lt"/>
              </a:rPr>
              <a:t>	On receipt of the thesis along with the certificates and fee it shall be sent to the examiners</a:t>
            </a:r>
          </a:p>
          <a:p>
            <a:pPr algn="just">
              <a:buNone/>
            </a:pPr>
            <a:r>
              <a:rPr lang="en-US" sz="1300" dirty="0" smtClean="0">
                <a:latin typeface="+mj-lt"/>
              </a:rPr>
              <a:t>	already consented as per Clause 13 (g) of the Ordinance.</a:t>
            </a:r>
          </a:p>
          <a:p>
            <a:pPr algn="just">
              <a:buNone/>
            </a:pPr>
            <a:r>
              <a:rPr lang="en-US" sz="1300" dirty="0" smtClean="0">
                <a:latin typeface="+mj-lt"/>
              </a:rPr>
              <a:t> </a:t>
            </a:r>
          </a:p>
          <a:p>
            <a:pPr algn="just">
              <a:buNone/>
            </a:pPr>
            <a:r>
              <a:rPr lang="en-US" sz="1300" b="1" dirty="0" smtClean="0">
                <a:latin typeface="+mj-lt"/>
              </a:rPr>
              <a:t>16. </a:t>
            </a:r>
            <a:r>
              <a:rPr lang="en-US" sz="1300" dirty="0" smtClean="0">
                <a:latin typeface="+mj-lt"/>
              </a:rPr>
              <a:t>The thesis to be accepted for the award of the Ph.D. degree must comply with the</a:t>
            </a:r>
          </a:p>
          <a:p>
            <a:pPr algn="just">
              <a:buNone/>
            </a:pPr>
            <a:r>
              <a:rPr lang="en-US" sz="1300" dirty="0" smtClean="0">
                <a:latin typeface="+mj-lt"/>
              </a:rPr>
              <a:t>	following conditions.</a:t>
            </a:r>
          </a:p>
          <a:p>
            <a:pPr algn="just">
              <a:buNone/>
            </a:pPr>
            <a:r>
              <a:rPr lang="en-US" sz="1300" dirty="0" smtClean="0">
                <a:latin typeface="+mj-lt"/>
              </a:rPr>
              <a:t> </a:t>
            </a:r>
          </a:p>
          <a:p>
            <a:pPr algn="just">
              <a:buNone/>
            </a:pPr>
            <a:r>
              <a:rPr lang="en-US" sz="1300" b="1" dirty="0" smtClean="0">
                <a:latin typeface="+mj-lt"/>
              </a:rPr>
              <a:t>	(a) </a:t>
            </a:r>
            <a:r>
              <a:rPr lang="en-US" sz="1300" dirty="0" smtClean="0">
                <a:latin typeface="+mj-lt"/>
              </a:rPr>
              <a:t>It must be a piece of research work characterized either by the discovery of the facts or by a fresh approach towards the interpretation of facts or an innovative application in the area of engineering &amp; technology. In either case it should evince the candidate’s capacity for critical examination and sound judgment. </a:t>
            </a:r>
          </a:p>
          <a:p>
            <a:pPr algn="just">
              <a:buNone/>
            </a:pPr>
            <a:r>
              <a:rPr lang="en-US" sz="1300" b="1" dirty="0" smtClean="0">
                <a:latin typeface="+mj-lt"/>
              </a:rPr>
              <a:t>	(b) </a:t>
            </a:r>
            <a:r>
              <a:rPr lang="en-US" sz="1300" dirty="0" smtClean="0">
                <a:latin typeface="+mj-lt"/>
              </a:rPr>
              <a:t>It must be satisfactory in point of language and presentation of the subject matter.</a:t>
            </a:r>
          </a:p>
          <a:p>
            <a:pPr algn="just">
              <a:buNone/>
            </a:pPr>
            <a:r>
              <a:rPr lang="en-US" sz="1300" b="1" dirty="0" smtClean="0">
                <a:latin typeface="+mj-lt"/>
              </a:rPr>
              <a:t> </a:t>
            </a:r>
            <a:endParaRPr lang="en-US" sz="1300" dirty="0" smtClean="0">
              <a:latin typeface="+mj-lt"/>
            </a:endParaRPr>
          </a:p>
          <a:p>
            <a:pPr algn="just">
              <a:buNone/>
            </a:pPr>
            <a:r>
              <a:rPr lang="en-US" sz="1300" b="1" dirty="0" smtClean="0">
                <a:latin typeface="+mj-lt"/>
              </a:rPr>
              <a:t>17. </a:t>
            </a:r>
            <a:r>
              <a:rPr lang="en-US" sz="1300" dirty="0" smtClean="0">
                <a:latin typeface="+mj-lt"/>
              </a:rPr>
              <a:t>The examiners shall categorically recommend in the prescribed Proforma for acceptance, revision or rejection of the thesis together with detailed comments on the points spelled out in clause 16 of the Ordinance. The examiner must also give a list of the questions he/she wishes to ask at the viva-voce examination.</a:t>
            </a:r>
            <a:r>
              <a:rPr lang="en-US" sz="1400" dirty="0" smtClean="0"/>
              <a:t> </a:t>
            </a:r>
            <a:endParaRPr lang="en-US" sz="13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lgn="just">
              <a:buNone/>
            </a:pPr>
            <a:r>
              <a:rPr lang="en-US" sz="1300" b="1" dirty="0" smtClean="0">
                <a:latin typeface="+mj-lt"/>
              </a:rPr>
              <a:t>18.	(a) </a:t>
            </a:r>
            <a:r>
              <a:rPr lang="en-US" sz="1300" dirty="0" smtClean="0">
                <a:latin typeface="+mj-lt"/>
              </a:rPr>
              <a:t>The examiners may seek clarification of the subject matter of the thesis from the </a:t>
            </a:r>
            <a:br>
              <a:rPr lang="en-US" sz="1300" dirty="0" smtClean="0">
                <a:latin typeface="+mj-lt"/>
              </a:rPr>
            </a:br>
            <a:r>
              <a:rPr lang="en-US" sz="1300" dirty="0" smtClean="0">
                <a:latin typeface="+mj-lt"/>
              </a:rPr>
              <a:t>Supervisor. The provision will be incorporated in the letter to be sent to the examiners while sending the thesis. </a:t>
            </a:r>
          </a:p>
          <a:p>
            <a:pPr algn="just">
              <a:buNone/>
            </a:pPr>
            <a:r>
              <a:rPr lang="en-US" sz="1300" b="1" dirty="0" smtClean="0">
                <a:latin typeface="+mj-lt"/>
              </a:rPr>
              <a:t>	(b) </a:t>
            </a:r>
            <a:r>
              <a:rPr lang="en-US" sz="1300" dirty="0" smtClean="0">
                <a:latin typeface="+mj-lt"/>
              </a:rPr>
              <a:t>The Kulpati can recall the thesis from an examiner who fails to send the report within three months of the date of dispatch of the thesis and appoint another examiner.</a:t>
            </a:r>
          </a:p>
          <a:p>
            <a:pPr algn="just">
              <a:buNone/>
            </a:pPr>
            <a:r>
              <a:rPr lang="en-US" sz="1300" dirty="0" smtClean="0">
                <a:latin typeface="+mj-lt"/>
              </a:rPr>
              <a:t> </a:t>
            </a:r>
          </a:p>
          <a:p>
            <a:pPr algn="just">
              <a:buNone/>
            </a:pPr>
            <a:r>
              <a:rPr lang="en-US" sz="1300" b="1" dirty="0" smtClean="0">
                <a:latin typeface="+mj-lt"/>
              </a:rPr>
              <a:t>19. 	(a) </a:t>
            </a:r>
            <a:r>
              <a:rPr lang="en-US" sz="1300" dirty="0" smtClean="0">
                <a:latin typeface="+mj-lt"/>
              </a:rPr>
              <a:t>In case both the examiners reject the thesis or one of them rejects the thesis and the other recommends a revision the thesis shall be rejected.</a:t>
            </a:r>
          </a:p>
          <a:p>
            <a:pPr algn="just">
              <a:buNone/>
            </a:pPr>
            <a:r>
              <a:rPr lang="en-US" sz="1300" b="1" dirty="0" smtClean="0">
                <a:latin typeface="+mj-lt"/>
              </a:rPr>
              <a:t>	(b) </a:t>
            </a:r>
            <a:r>
              <a:rPr lang="en-US" sz="1300" dirty="0" smtClean="0">
                <a:latin typeface="+mj-lt"/>
              </a:rPr>
              <a:t>If both the examiners recommend for the revision of the thesis the candidate shall be called upon to revise the thesis in the light of the observations of the examiners. </a:t>
            </a:r>
          </a:p>
          <a:p>
            <a:pPr algn="just">
              <a:buNone/>
            </a:pPr>
            <a:r>
              <a:rPr lang="en-US" sz="1300" b="1" dirty="0" smtClean="0">
                <a:latin typeface="+mj-lt"/>
              </a:rPr>
              <a:t>	(c)</a:t>
            </a:r>
            <a:r>
              <a:rPr lang="en-US" sz="1300" dirty="0" smtClean="0">
                <a:latin typeface="+mj-lt"/>
              </a:rPr>
              <a:t> If one examiner approves the thesis and the other rejects it or recommends for revision, the thesis shall be sent to the third examiner drawn from the panel of the examiners by Kulpati. The opinion of the third examiner shall be final.</a:t>
            </a:r>
          </a:p>
          <a:p>
            <a:pPr algn="just">
              <a:buNone/>
            </a:pPr>
            <a:r>
              <a:rPr lang="en-US" sz="1300" dirty="0" smtClean="0">
                <a:latin typeface="+mj-lt"/>
              </a:rPr>
              <a:t> 	</a:t>
            </a:r>
            <a:r>
              <a:rPr lang="en-US" sz="1300" b="1" dirty="0" smtClean="0">
                <a:latin typeface="+mj-lt"/>
              </a:rPr>
              <a:t>(d) </a:t>
            </a:r>
            <a:r>
              <a:rPr lang="en-US" sz="1300" dirty="0" smtClean="0">
                <a:latin typeface="+mj-lt"/>
              </a:rPr>
              <a:t>In case both the original examiners accept the thesis for the award of the Ph.D. Degree or in the event of it being referred to the third examiner, the third examiner accepts the thesis for the award of Ph.D. degree, the candidate shall be called upon to appear at the viva-voce examination before a board examiners comprising of the Supervisor, Co-Supervisor (if any) and one of the two examiners selected by the Kulpati who has accepted the thesis for the award of the Ph.D. Degree. Provided that the Kulpati shall appoint the Chairman, DRC or Chairman, Board of Studies of the subject concerned to act as viva-voce examiner, in place of the Supervisor in case the candidate is related (Clause 13 e) to the Supervisor.</a:t>
            </a:r>
          </a:p>
          <a:p>
            <a:pPr algn="just">
              <a:buNone/>
            </a:pPr>
            <a:r>
              <a:rPr lang="en-US" sz="1300" dirty="0" smtClean="0">
                <a:latin typeface="+mj-lt"/>
              </a:rPr>
              <a:t> 	</a:t>
            </a:r>
            <a:r>
              <a:rPr lang="en-US" sz="1300" b="1" dirty="0" smtClean="0">
                <a:latin typeface="+mj-lt"/>
              </a:rPr>
              <a:t>(e)</a:t>
            </a:r>
            <a:r>
              <a:rPr lang="en-US" sz="1300" dirty="0" smtClean="0">
                <a:latin typeface="+mj-lt"/>
              </a:rPr>
              <a:t> The Supervisor, </a:t>
            </a:r>
            <a:r>
              <a:rPr lang="en-US" sz="1300" u="sng" dirty="0" smtClean="0">
                <a:latin typeface="+mj-lt"/>
              </a:rPr>
              <a:t>Co-Supervisor</a:t>
            </a:r>
            <a:r>
              <a:rPr lang="en-US" sz="1300" dirty="0" smtClean="0">
                <a:latin typeface="+mj-lt"/>
              </a:rPr>
              <a:t>, Chairman of DRC, </a:t>
            </a:r>
            <a:r>
              <a:rPr lang="en-US" sz="1300" u="sng" dirty="0" smtClean="0">
                <a:latin typeface="+mj-lt"/>
              </a:rPr>
              <a:t>Dean of the Concerned Faculty</a:t>
            </a:r>
            <a:r>
              <a:rPr lang="en-US" sz="1300" dirty="0" smtClean="0">
                <a:latin typeface="+mj-lt"/>
              </a:rPr>
              <a:t>, Chairman of Board of Studies of the subject concerned, as the case may be, shall be communicated the name of the external examiner appointed by the Kulpati to conduct the viva-voce examination </a:t>
            </a:r>
            <a:r>
              <a:rPr lang="en-US" sz="1300" u="sng" dirty="0" smtClean="0">
                <a:latin typeface="+mj-lt"/>
              </a:rPr>
              <a:t>at the approved Research Center where the candidate has carried out his/her research work</a:t>
            </a:r>
            <a:r>
              <a:rPr lang="en-US" sz="1300" dirty="0" smtClean="0">
                <a:latin typeface="+mj-lt"/>
              </a:rPr>
              <a:t>.</a:t>
            </a:r>
          </a:p>
          <a:p>
            <a:pPr algn="just">
              <a:buNone/>
            </a:pPr>
            <a:r>
              <a:rPr lang="en-US" sz="1300" dirty="0" smtClean="0">
                <a:latin typeface="+mj-lt"/>
              </a:rPr>
              <a:t>	Provided in special circumstances, Kulpati may appoint alternate viva-voce examiners if both the examiners are not in a position to conduct the viva-voce examination.  </a:t>
            </a:r>
            <a:endParaRPr lang="en-US" sz="1300"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lgn="just">
              <a:buNone/>
            </a:pPr>
            <a:r>
              <a:rPr lang="en-US" sz="1300" b="1" dirty="0" smtClean="0">
                <a:latin typeface="+mj-lt"/>
              </a:rPr>
              <a:t>(f)</a:t>
            </a:r>
            <a:r>
              <a:rPr lang="en-US" sz="1300" dirty="0" smtClean="0">
                <a:latin typeface="+mj-lt"/>
              </a:rPr>
              <a:t> The date, time and place of viva-voce examination shall be notified by the Head of the UTD/School of University/Head of the affiliating college/Institution on the concerned Notice Board about a week in advance under intimation to Registrar of the University. At the time of viva-voce examination the board of examiners shall be provided with the reports of the examiners which shall be returned along with the report of viva-voce examination and record of attendance of the examination to the Registrar.</a:t>
            </a:r>
          </a:p>
          <a:p>
            <a:pPr algn="just">
              <a:buNone/>
            </a:pPr>
            <a:r>
              <a:rPr lang="en-US" sz="1300" dirty="0" smtClean="0">
                <a:latin typeface="+mj-lt"/>
              </a:rPr>
              <a:t> </a:t>
            </a:r>
            <a:r>
              <a:rPr lang="en-US" sz="1300" b="1" dirty="0" smtClean="0">
                <a:latin typeface="+mj-lt"/>
              </a:rPr>
              <a:t>(g) </a:t>
            </a:r>
            <a:r>
              <a:rPr lang="en-US" sz="1300" dirty="0" smtClean="0">
                <a:latin typeface="+mj-lt"/>
              </a:rPr>
              <a:t>The candidate shall present the work embodied in the thesis before the board of examiners, members of the faculty, research scholars and other interested persons. After the presentation of the research work the Board shall ask questions together with those questions which have been provided along with the reports of the examiners. Others in the audience can also ask questions and the candidate shall reply only those questions permitted by the external examiner.</a:t>
            </a:r>
          </a:p>
          <a:p>
            <a:pPr algn="just">
              <a:buNone/>
            </a:pPr>
            <a:r>
              <a:rPr lang="en-US" sz="1300" dirty="0" smtClean="0">
                <a:latin typeface="+mj-lt"/>
              </a:rPr>
              <a:t> </a:t>
            </a:r>
            <a:r>
              <a:rPr lang="en-US" sz="1300" b="1" dirty="0" smtClean="0">
                <a:latin typeface="+mj-lt"/>
              </a:rPr>
              <a:t>(h)  </a:t>
            </a:r>
            <a:r>
              <a:rPr lang="en-US" sz="1300" dirty="0" smtClean="0">
                <a:latin typeface="+mj-lt"/>
              </a:rPr>
              <a:t>In case the recommendation of the viva-voce examiner differs from that of the thesis examiner or there is difference of opinion between the viva-voce examiners, the candidate shall re-appear at a second viva-voce examination within six months. If the candidate fails to satisfy the viva-voce examiners a second time, his/her thesis shall be finally rejected. Such candidates would be required to pay the prescribed additional fee for the second viva-voce. The external examiner for second viva-voce shall be appointed by the Kulpati.</a:t>
            </a:r>
          </a:p>
          <a:p>
            <a:pPr algn="just">
              <a:buNone/>
            </a:pPr>
            <a:r>
              <a:rPr lang="en-US" sz="1300" dirty="0" smtClean="0">
                <a:latin typeface="+mj-lt"/>
              </a:rPr>
              <a:t> </a:t>
            </a:r>
            <a:r>
              <a:rPr lang="en-US" sz="1300" b="1" dirty="0" smtClean="0">
                <a:latin typeface="+mj-lt"/>
              </a:rPr>
              <a:t>20. </a:t>
            </a:r>
            <a:r>
              <a:rPr lang="en-US" sz="1300" dirty="0" smtClean="0">
                <a:latin typeface="+mj-lt"/>
              </a:rPr>
              <a:t>If the examiners recommend that the candidate be asked to revise/improve his thesis, the Kulpati shall permit the candidate to resubmit his thesis not earlier than six months and not later than eighteen months the period being counted from the date of the issue of order to the candidate. The candidate shall be provided examiner(s) reports without disclosing the names of the examiners to enable him/her to improve the thesis. All the copies of the thesis shall be returned to the candidate.</a:t>
            </a:r>
          </a:p>
          <a:p>
            <a:pPr>
              <a:buNone/>
            </a:pPr>
            <a:r>
              <a:rPr lang="en-US" sz="1300" dirty="0" smtClean="0">
                <a:latin typeface="+mj-lt"/>
              </a:rPr>
              <a:t> 	In case the candidate is allowed to resubmit the thesis he/she will have to pay the prescribed fee afresh at the time of resubmission, but it shall not be necessary for him to reproduce any certificate of further attendance at the institution at which he/she carried out the work.</a:t>
            </a:r>
          </a:p>
          <a:p>
            <a:pPr>
              <a:buNone/>
            </a:pPr>
            <a:r>
              <a:rPr lang="en-US" sz="1300" dirty="0" smtClean="0">
                <a:latin typeface="+mj-lt"/>
              </a:rPr>
              <a:t> 	The resubmitted three copies of the thesis must make clear mention that it is a revised version. </a:t>
            </a:r>
          </a:p>
          <a:p>
            <a:pPr algn="just">
              <a:buNone/>
            </a:pPr>
            <a:r>
              <a:rPr lang="en-US" sz="1300" dirty="0" smtClean="0">
                <a:latin typeface="+mj-lt"/>
              </a:rPr>
              <a:t>	The thesis shall be got examined as far as possible, by the examiners who recommended the revision</a:t>
            </a:r>
            <a:r>
              <a:rPr lang="en-US" sz="1400" dirty="0" smtClean="0"/>
              <a:t>. </a:t>
            </a:r>
          </a:p>
          <a:p>
            <a:pPr algn="just">
              <a:buNone/>
            </a:pPr>
            <a:endParaRPr lang="en-US" sz="13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lgn="just">
              <a:buNone/>
            </a:pPr>
            <a:r>
              <a:rPr lang="en-US" sz="1300" dirty="0" smtClean="0">
                <a:latin typeface="+mj-lt"/>
              </a:rPr>
              <a:t>	In case a candidate is asked to revise under clause 19 and one of the examiners recommends again for revision and the other accepts the thesis for award then the thesis shall be sent to the third examiner. If the third examiner rejects or recommends for revision the thesis shall stand rejected. In case the examiner accepts for award of Ph. D. degree then the candidate shall be awarded the Ph. D. degree on successful viva- voce examination as per provision of clause 19 of the Ordinance. </a:t>
            </a:r>
          </a:p>
          <a:p>
            <a:pPr algn="just">
              <a:lnSpc>
                <a:spcPct val="150000"/>
              </a:lnSpc>
              <a:buNone/>
            </a:pPr>
            <a:r>
              <a:rPr lang="en-US" sz="1300" dirty="0" smtClean="0">
                <a:latin typeface="+mj-lt"/>
              </a:rPr>
              <a:t> 	If the revised thesis required to be revised a second time it shall automatically stand rejected.</a:t>
            </a:r>
          </a:p>
          <a:p>
            <a:pPr algn="just">
              <a:buNone/>
            </a:pPr>
            <a:r>
              <a:rPr lang="en-US" sz="1300" dirty="0" smtClean="0">
                <a:latin typeface="+mj-lt"/>
              </a:rPr>
              <a:t> </a:t>
            </a:r>
            <a:r>
              <a:rPr lang="en-US" sz="1300" b="1" dirty="0" smtClean="0">
                <a:latin typeface="+mj-lt"/>
              </a:rPr>
              <a:t>21. </a:t>
            </a:r>
            <a:r>
              <a:rPr lang="en-US" sz="1300" dirty="0" smtClean="0">
                <a:latin typeface="+mj-lt"/>
              </a:rPr>
              <a:t>Maximum number of research candidates that can be registered and allowed to pursue research work under a supervisor at any particular time shall be six only. The submission of a thesis shall create a vacancy for the admission of a new candidate for Ph.D. degree under the concerned supervisor.  </a:t>
            </a:r>
          </a:p>
          <a:p>
            <a:pPr algn="just">
              <a:buNone/>
            </a:pPr>
            <a:r>
              <a:rPr lang="en-US" sz="1300" dirty="0" smtClean="0">
                <a:latin typeface="+mj-lt"/>
              </a:rPr>
              <a:t> 	Provided that the candidates registered with the Co-supervisor shall not be counted for the number of candidates under a supervisor.</a:t>
            </a:r>
          </a:p>
          <a:p>
            <a:pPr algn="just">
              <a:lnSpc>
                <a:spcPct val="150000"/>
              </a:lnSpc>
              <a:buNone/>
            </a:pPr>
            <a:r>
              <a:rPr lang="en-US" sz="1300" dirty="0" smtClean="0">
                <a:latin typeface="+mj-lt"/>
              </a:rPr>
              <a:t> 	</a:t>
            </a:r>
            <a:r>
              <a:rPr lang="en-US" sz="1300" u="sng" dirty="0" smtClean="0">
                <a:latin typeface="+mj-lt"/>
              </a:rPr>
              <a:t>Provided that the candidates registered with the co-supervisor shall not exceed five</a:t>
            </a:r>
            <a:r>
              <a:rPr lang="en-US" sz="1300" dirty="0" smtClean="0">
                <a:latin typeface="+mj-lt"/>
              </a:rPr>
              <a:t> </a:t>
            </a:r>
            <a:r>
              <a:rPr lang="en-US" sz="1300" u="sng" dirty="0" smtClean="0">
                <a:latin typeface="+mj-lt"/>
              </a:rPr>
              <a:t>candidates.</a:t>
            </a:r>
            <a:endParaRPr lang="en-US" sz="1300" dirty="0" smtClean="0">
              <a:latin typeface="+mj-lt"/>
            </a:endParaRPr>
          </a:p>
          <a:p>
            <a:pPr algn="just">
              <a:buNone/>
            </a:pPr>
            <a:r>
              <a:rPr lang="en-US" sz="1300" dirty="0" smtClean="0">
                <a:latin typeface="+mj-lt"/>
              </a:rPr>
              <a:t> </a:t>
            </a:r>
            <a:r>
              <a:rPr lang="en-US" sz="1300" b="1" dirty="0" smtClean="0">
                <a:latin typeface="+mj-lt"/>
              </a:rPr>
              <a:t>22. </a:t>
            </a:r>
            <a:r>
              <a:rPr lang="en-US" sz="1300" dirty="0" smtClean="0">
                <a:latin typeface="+mj-lt"/>
              </a:rPr>
              <a:t>No research scholar shall join any other course of study or appear at any other examination conducted by any University leading to a degree (except Certificate/Diploma course of languages, Research Methodology, Statistics, and Computer Science).</a:t>
            </a:r>
          </a:p>
          <a:p>
            <a:pPr algn="just">
              <a:buNone/>
            </a:pPr>
            <a:endParaRPr lang="en-US" sz="1300" dirty="0" smtClean="0">
              <a:latin typeface="+mj-lt"/>
            </a:endParaRPr>
          </a:p>
          <a:p>
            <a:pPr algn="just">
              <a:buNone/>
            </a:pPr>
            <a:r>
              <a:rPr lang="en-US" sz="1300" dirty="0" smtClean="0">
                <a:latin typeface="+mj-lt"/>
              </a:rPr>
              <a:t> </a:t>
            </a:r>
            <a:r>
              <a:rPr lang="en-US" sz="1300" b="1" dirty="0" smtClean="0">
                <a:latin typeface="+mj-lt"/>
              </a:rPr>
              <a:t>23. </a:t>
            </a:r>
            <a:r>
              <a:rPr lang="en-US" sz="1300" dirty="0" smtClean="0">
                <a:latin typeface="+mj-lt"/>
              </a:rPr>
              <a:t>The candidate, if so desires, is allowed to publish his/her thesis. However, such publication shall state on the title page itself that this was a thesis approved for the award of the Ph.D. degree of the University. </a:t>
            </a:r>
          </a:p>
          <a:p>
            <a:pPr algn="just">
              <a:lnSpc>
                <a:spcPct val="150000"/>
              </a:lnSpc>
              <a:buNone/>
            </a:pPr>
            <a:r>
              <a:rPr lang="en-US" sz="1300" b="1" dirty="0" smtClean="0">
                <a:latin typeface="+mj-lt"/>
              </a:rPr>
              <a:t> 24. </a:t>
            </a:r>
            <a:r>
              <a:rPr lang="en-US" sz="1300" dirty="0" smtClean="0">
                <a:latin typeface="+mj-lt"/>
              </a:rPr>
              <a:t>The University agrees that a Ph.D. student is the owner of the copyright in his/her thesis.</a:t>
            </a:r>
          </a:p>
          <a:p>
            <a:pPr algn="just">
              <a:buNone/>
            </a:pPr>
            <a:endParaRPr lang="en-US" sz="1300"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lgn="just">
              <a:buNone/>
            </a:pPr>
            <a:r>
              <a:rPr lang="en-US" sz="1300" b="1" dirty="0" smtClean="0">
                <a:latin typeface="+mj-lt"/>
              </a:rPr>
              <a:t>25. </a:t>
            </a:r>
            <a:r>
              <a:rPr lang="en-US" sz="1300" dirty="0" smtClean="0">
                <a:latin typeface="+mj-lt"/>
              </a:rPr>
              <a:t>After the viva-voce, the recommendation of the examiners shall be reported to the Executive Council for the award of Ph.D. Degree to the candidate. One copy of the thesis will be kept in the University library and another copy will be kept in the Departmental Library of the Institution where the research work was carried out; the third copy will be returned to the Supervisor.</a:t>
            </a:r>
          </a:p>
          <a:p>
            <a:pPr algn="just">
              <a:buNone/>
            </a:pPr>
            <a:r>
              <a:rPr lang="en-US" sz="1300" dirty="0" smtClean="0">
                <a:latin typeface="+mj-lt"/>
              </a:rPr>
              <a:t> 	</a:t>
            </a:r>
            <a:r>
              <a:rPr lang="en-US" sz="1300" u="sng" dirty="0" smtClean="0">
                <a:latin typeface="+mj-lt"/>
              </a:rPr>
              <a:t>Along with the Degree, the University shall issue a Provisional Certificate certifying to the effect that the Degree has been awarded in accordance with the provisions of the UGC (Minimum Standards and Procedure for the Awards of </a:t>
            </a:r>
            <a:r>
              <a:rPr lang="en-US" sz="1300" u="sng" dirty="0" err="1" smtClean="0">
                <a:latin typeface="+mj-lt"/>
              </a:rPr>
              <a:t>M.Phil.</a:t>
            </a:r>
            <a:r>
              <a:rPr lang="en-US" sz="1300" u="sng" dirty="0" smtClean="0">
                <a:latin typeface="+mj-lt"/>
              </a:rPr>
              <a:t>/Ph.D. Degree) Regulation, 2009</a:t>
            </a:r>
            <a:endParaRPr lang="en-US" sz="1300" dirty="0" smtClean="0">
              <a:latin typeface="+mj-lt"/>
            </a:endParaRPr>
          </a:p>
          <a:p>
            <a:pPr algn="just">
              <a:buNone/>
            </a:pPr>
            <a:r>
              <a:rPr lang="en-US" sz="1300" dirty="0" smtClean="0">
                <a:latin typeface="+mj-lt"/>
              </a:rPr>
              <a:t> </a:t>
            </a:r>
          </a:p>
          <a:p>
            <a:pPr algn="just">
              <a:buNone/>
            </a:pPr>
            <a:r>
              <a:rPr lang="en-US" sz="1300" b="1" dirty="0" smtClean="0">
                <a:latin typeface="+mj-lt"/>
              </a:rPr>
              <a:t>26. </a:t>
            </a:r>
            <a:r>
              <a:rPr lang="en-US" sz="1300" dirty="0" smtClean="0">
                <a:latin typeface="+mj-lt"/>
              </a:rPr>
              <a:t>After the declaration of the result, the candidate on payment of prescribed fee may be provided with the copies of the reports of examiners who recommended for the award of the Ph.D. degree on payment of the prescribed fee. The reports will not disclose the identity of the examiners.</a:t>
            </a:r>
          </a:p>
          <a:p>
            <a:pPr algn="just">
              <a:buNone/>
            </a:pPr>
            <a:r>
              <a:rPr lang="en-US" sz="1300" dirty="0" smtClean="0">
                <a:latin typeface="+mj-lt"/>
              </a:rPr>
              <a:t> </a:t>
            </a:r>
          </a:p>
          <a:p>
            <a:pPr algn="just">
              <a:buNone/>
            </a:pPr>
            <a:r>
              <a:rPr lang="en-US" sz="1300" dirty="0" smtClean="0">
                <a:latin typeface="+mj-lt"/>
              </a:rPr>
              <a:t> </a:t>
            </a:r>
            <a:r>
              <a:rPr lang="en-US" sz="1300" b="1" dirty="0" smtClean="0">
                <a:latin typeface="+mj-lt"/>
              </a:rPr>
              <a:t>27. </a:t>
            </a:r>
            <a:r>
              <a:rPr lang="en-US" sz="1300" dirty="0" smtClean="0">
                <a:latin typeface="+mj-lt"/>
              </a:rPr>
              <a:t>The candidates who have been already registered for Ph. D. degree under the repealed/previous Ordinance shall continue to be governed by the provision of the repealed/previous Ordinance.  </a:t>
            </a:r>
          </a:p>
          <a:p>
            <a:pPr algn="just">
              <a:buNone/>
            </a:pPr>
            <a:r>
              <a:rPr lang="en-US" sz="1300" dirty="0" smtClean="0">
                <a:latin typeface="+mj-lt"/>
              </a:rPr>
              <a:t> 	The candidates who have applied for registration but have not been registered till this Ordinance comes into force shall be governed by the provisions of this Ordinance.</a:t>
            </a:r>
          </a:p>
          <a:p>
            <a:pPr algn="just">
              <a:buNone/>
            </a:pPr>
            <a:r>
              <a:rPr lang="en-US" sz="1300" dirty="0" smtClean="0">
                <a:latin typeface="+mj-lt"/>
              </a:rPr>
              <a:t> </a:t>
            </a:r>
          </a:p>
          <a:p>
            <a:pPr algn="just">
              <a:buNone/>
            </a:pPr>
            <a:r>
              <a:rPr lang="en-US" sz="1300" b="1" dirty="0" smtClean="0">
                <a:latin typeface="+mj-lt"/>
              </a:rPr>
              <a:t>28. </a:t>
            </a:r>
            <a:r>
              <a:rPr lang="en-US" sz="1300" dirty="0" smtClean="0">
                <a:latin typeface="+mj-lt"/>
              </a:rPr>
              <a:t>On detection of any irregularity, the University shall take suitable steps to withdraw the degree as per the provisions of the Ordinance &amp; Statute of the University. </a:t>
            </a:r>
          </a:p>
          <a:p>
            <a:pPr algn="just">
              <a:buNone/>
            </a:pPr>
            <a:r>
              <a:rPr lang="en-US" sz="1300" dirty="0" smtClean="0">
                <a:latin typeface="+mj-lt"/>
              </a:rPr>
              <a:t> </a:t>
            </a:r>
          </a:p>
          <a:p>
            <a:pPr algn="just">
              <a:buNone/>
            </a:pPr>
            <a:r>
              <a:rPr lang="en-US" sz="1300" b="1" dirty="0" smtClean="0">
                <a:latin typeface="+mj-lt"/>
              </a:rPr>
              <a:t>29. </a:t>
            </a:r>
            <a:r>
              <a:rPr lang="en-US" sz="1300" u="sng" dirty="0" smtClean="0">
                <a:latin typeface="+mj-lt"/>
              </a:rPr>
              <a:t>In all cases Kulpati shall have powers to condone the time limit up to six months for valid reasons to be recorded therein.</a:t>
            </a:r>
            <a:endParaRPr lang="en-US" sz="1300" dirty="0" smtClean="0">
              <a:latin typeface="+mj-lt"/>
            </a:endParaRPr>
          </a:p>
          <a:p>
            <a:pPr algn="just">
              <a:buNone/>
            </a:pPr>
            <a:r>
              <a:rPr lang="en-US" sz="1300" dirty="0" smtClean="0">
                <a:latin typeface="+mj-lt"/>
              </a:rPr>
              <a:t>					***</a:t>
            </a:r>
            <a:endParaRPr lang="en-US" sz="1300"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SVTU_logo (1).jpg"/>
          <p:cNvPicPr>
            <a:picLocks noChangeAspect="1"/>
          </p:cNvPicPr>
          <p:nvPr/>
        </p:nvPicPr>
        <p:blipFill>
          <a:blip r:embed="rId2" cstate="print"/>
          <a:stretch>
            <a:fillRect/>
          </a:stretch>
        </p:blipFill>
        <p:spPr>
          <a:xfrm>
            <a:off x="3733800" y="838200"/>
            <a:ext cx="1219200" cy="923924"/>
          </a:xfrm>
          <a:prstGeom prst="rect">
            <a:avLst/>
          </a:prstGeom>
        </p:spPr>
      </p:pic>
      <p:graphicFrame>
        <p:nvGraphicFramePr>
          <p:cNvPr id="3" name="Table 2"/>
          <p:cNvGraphicFramePr>
            <a:graphicFrameLocks noGrp="1"/>
          </p:cNvGraphicFramePr>
          <p:nvPr/>
        </p:nvGraphicFramePr>
        <p:xfrm>
          <a:off x="1752600" y="1828800"/>
          <a:ext cx="6172200" cy="548640"/>
        </p:xfrm>
        <a:graphic>
          <a:graphicData uri="http://schemas.openxmlformats.org/drawingml/2006/table">
            <a:tbl>
              <a:tblPr/>
              <a:tblGrid>
                <a:gridCol w="6172200"/>
              </a:tblGrid>
              <a:tr h="295275">
                <a:tc>
                  <a:txBody>
                    <a:bodyPr/>
                    <a:lstStyle/>
                    <a:p>
                      <a:pPr algn="ctr" fontAlgn="ctr"/>
                      <a:r>
                        <a:rPr lang="en-US" sz="2000" b="0" i="0" u="none" strike="noStrike" dirty="0">
                          <a:solidFill>
                            <a:srgbClr val="000000"/>
                          </a:solidFill>
                          <a:latin typeface="Calibri"/>
                        </a:rPr>
                        <a:t>Chhattisgarh Swami Vivekanand Technical University, Bhilai</a:t>
                      </a:r>
                    </a:p>
                  </a:txBody>
                  <a:tcPr marL="0" marR="0" marT="0" marB="0" anchor="ctr">
                    <a:lnL>
                      <a:noFill/>
                    </a:lnL>
                    <a:lnR>
                      <a:noFill/>
                    </a:lnR>
                    <a:lnT>
                      <a:noFill/>
                    </a:lnT>
                    <a:lnB>
                      <a:noFill/>
                    </a:lnB>
                  </a:tcPr>
                </a:tc>
              </a:tr>
              <a:tr h="238125">
                <a:tc>
                  <a:txBody>
                    <a:bodyPr/>
                    <a:lstStyle/>
                    <a:p>
                      <a:pPr algn="ctr" fontAlgn="ctr"/>
                      <a:r>
                        <a:rPr lang="en-US" sz="1600" b="0" i="0" u="none" strike="noStrike" dirty="0">
                          <a:solidFill>
                            <a:srgbClr val="000000"/>
                          </a:solidFill>
                          <a:latin typeface="Calibri"/>
                        </a:rPr>
                        <a:t>List of Approved Research </a:t>
                      </a:r>
                      <a:r>
                        <a:rPr lang="en-US" sz="1600" b="0" i="0" u="none" strike="noStrike" dirty="0" smtClean="0">
                          <a:solidFill>
                            <a:srgbClr val="000000"/>
                          </a:solidFill>
                          <a:latin typeface="Calibri"/>
                        </a:rPr>
                        <a:t>Centre</a:t>
                      </a:r>
                      <a:endParaRPr lang="en-US" sz="16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graphicFrame>
        <p:nvGraphicFramePr>
          <p:cNvPr id="4" name="Table 3"/>
          <p:cNvGraphicFramePr>
            <a:graphicFrameLocks noGrp="1"/>
          </p:cNvGraphicFramePr>
          <p:nvPr/>
        </p:nvGraphicFramePr>
        <p:xfrm>
          <a:off x="609600" y="2514600"/>
          <a:ext cx="8153400" cy="3460154"/>
        </p:xfrm>
        <a:graphic>
          <a:graphicData uri="http://schemas.openxmlformats.org/drawingml/2006/table">
            <a:tbl>
              <a:tblPr/>
              <a:tblGrid>
                <a:gridCol w="1066800"/>
                <a:gridCol w="4038600"/>
                <a:gridCol w="3048000"/>
              </a:tblGrid>
              <a:tr h="213024">
                <a:tc>
                  <a:txBody>
                    <a:bodyPr/>
                    <a:lstStyle/>
                    <a:p>
                      <a:pPr algn="ctr" fontAlgn="ctr"/>
                      <a:r>
                        <a:rPr lang="en-US" sz="1200" b="1" i="0" u="none" strike="noStrike" dirty="0" smtClean="0">
                          <a:solidFill>
                            <a:srgbClr val="000000"/>
                          </a:solidFill>
                          <a:latin typeface="Calibri"/>
                        </a:rPr>
                        <a:t>Sl. </a:t>
                      </a:r>
                      <a:r>
                        <a:rPr lang="en-US" sz="1200" b="1" i="0" u="none" strike="noStrike" dirty="0">
                          <a:solidFill>
                            <a:srgbClr val="000000"/>
                          </a:solidFill>
                          <a:latin typeface="Calibri"/>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Name of Research </a:t>
                      </a:r>
                      <a:r>
                        <a:rPr lang="en-US" sz="1200" b="1" i="0" u="none" strike="noStrike" dirty="0" smtClean="0">
                          <a:solidFill>
                            <a:srgbClr val="000000"/>
                          </a:solidFill>
                          <a:latin typeface="Calibri"/>
                        </a:rPr>
                        <a:t>Centre</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Name of discipline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rowSpan="10">
                  <a:txBody>
                    <a:bodyPr/>
                    <a:lstStyle/>
                    <a:p>
                      <a:pPr algn="ctr" fontAlgn="ctr"/>
                      <a:r>
                        <a:rPr lang="en-US"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l" fontAlgn="ctr"/>
                      <a:r>
                        <a:rPr lang="en-US" sz="1200" b="1" i="0" u="none" strike="noStrike" dirty="0" smtClean="0">
                          <a:solidFill>
                            <a:srgbClr val="000000"/>
                          </a:solidFill>
                          <a:latin typeface="Calibri"/>
                        </a:rPr>
                        <a:t>   Bhilai </a:t>
                      </a:r>
                      <a:r>
                        <a:rPr lang="en-US" sz="1200" b="1" i="0" u="none" strike="noStrike" dirty="0">
                          <a:solidFill>
                            <a:srgbClr val="000000"/>
                          </a:solidFill>
                          <a:latin typeface="Calibri"/>
                        </a:rPr>
                        <a:t>Institute of Technology</a:t>
                      </a:r>
                      <a:r>
                        <a:rPr lang="en-US" sz="1200" b="1" i="0" u="none" strike="noStrike" dirty="0" smtClean="0">
                          <a:solidFill>
                            <a:srgbClr val="000000"/>
                          </a:solidFill>
                          <a:latin typeface="Calibri"/>
                        </a:rPr>
                        <a:t>, Durg</a:t>
                      </a:r>
                    </a:p>
                    <a:p>
                      <a:pPr algn="l" fontAlgn="ctr"/>
                      <a:r>
                        <a:rPr lang="en-US" sz="1200" b="1" i="0" u="none" strike="noStrike" dirty="0" smtClean="0">
                          <a:solidFill>
                            <a:srgbClr val="000000"/>
                          </a:solidFill>
                          <a:latin typeface="Calibri"/>
                        </a:rPr>
                        <a:t>   Bhilai House, GE Road, Durg (C.G)</a:t>
                      </a:r>
                    </a:p>
                    <a:p>
                      <a:pPr algn="l" fontAlgn="ctr"/>
                      <a:r>
                        <a:rPr lang="en-US" sz="1200" b="1" i="0" u="none" strike="noStrike" dirty="0" smtClean="0">
                          <a:solidFill>
                            <a:srgbClr val="000000"/>
                          </a:solidFill>
                          <a:latin typeface="Calibri"/>
                        </a:rPr>
                        <a:t>   PIN-491001</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Applied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a:t>
                      </a:r>
                      <a:r>
                        <a:rPr lang="en-US" sz="1200" b="0" i="0" u="none" strike="noStrike" dirty="0" smtClean="0">
                          <a:solidFill>
                            <a:srgbClr val="000000"/>
                          </a:solidFill>
                          <a:latin typeface="Calibri"/>
                        </a:rPr>
                        <a:t>Mathematics</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Civil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Computer Application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Computer Science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Electronics &amp; Telecommunication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Mechanical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1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smtClean="0">
                          <a:solidFill>
                            <a:srgbClr val="000000"/>
                          </a:solidFill>
                          <a:latin typeface="Calibri"/>
                        </a:rPr>
                        <a:t>Management</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558082"/>
          <a:ext cx="8534401" cy="6071318"/>
        </p:xfrm>
        <a:graphic>
          <a:graphicData uri="http://schemas.openxmlformats.org/drawingml/2006/table">
            <a:tbl>
              <a:tblPr/>
              <a:tblGrid>
                <a:gridCol w="914400"/>
                <a:gridCol w="4736164"/>
                <a:gridCol w="2883837"/>
              </a:tblGrid>
              <a:tr h="223665">
                <a:tc rowSpan="12">
                  <a:txBody>
                    <a:bodyPr/>
                    <a:lstStyle/>
                    <a:p>
                      <a:pPr algn="ctr" fontAlgn="ctr"/>
                      <a:r>
                        <a:rPr lang="en-US" sz="12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marL="91440" lvl="1" algn="l" fontAlgn="ctr"/>
                      <a:r>
                        <a:rPr lang="en-US" sz="1200" b="1" i="0" u="none" strike="noStrike" dirty="0">
                          <a:solidFill>
                            <a:srgbClr val="000000"/>
                          </a:solidFill>
                          <a:latin typeface="Calibri"/>
                        </a:rPr>
                        <a:t>Shri Shankaracharya Technical Campus, ( </a:t>
                      </a:r>
                      <a:r>
                        <a:rPr lang="en-US" sz="1200" b="1" i="0" u="none" strike="noStrike" dirty="0" smtClean="0">
                          <a:solidFill>
                            <a:srgbClr val="000000"/>
                          </a:solidFill>
                          <a:latin typeface="Calibri"/>
                        </a:rPr>
                        <a:t>Shri Shankaracharya </a:t>
                      </a:r>
                      <a:r>
                        <a:rPr lang="en-US" sz="1200" b="1" i="0" u="none" strike="noStrike" dirty="0">
                          <a:solidFill>
                            <a:srgbClr val="000000"/>
                          </a:solidFill>
                          <a:latin typeface="Calibri"/>
                        </a:rPr>
                        <a:t>Group of Institutions) Junwani, </a:t>
                      </a:r>
                      <a:r>
                        <a:rPr lang="en-US" sz="1200" b="1" i="0" u="none" strike="noStrike" dirty="0" smtClean="0">
                          <a:solidFill>
                            <a:srgbClr val="000000"/>
                          </a:solidFill>
                          <a:latin typeface="Calibri"/>
                        </a:rPr>
                        <a:t>Bhilai</a:t>
                      </a:r>
                    </a:p>
                    <a:p>
                      <a:pPr marL="91440" lvl="1" algn="l" fontAlgn="ctr"/>
                      <a:r>
                        <a:rPr lang="de-DE" sz="1200" b="1" i="0" u="none" strike="noStrike" dirty="0" smtClean="0">
                          <a:solidFill>
                            <a:srgbClr val="000000"/>
                          </a:solidFill>
                          <a:latin typeface="Calibri"/>
                        </a:rPr>
                        <a:t>P.O. Junwani Distt.-Durg (C.G)</a:t>
                      </a:r>
                    </a:p>
                    <a:p>
                      <a:pPr marL="91440" lvl="1" algn="l" fontAlgn="ctr"/>
                      <a:r>
                        <a:rPr lang="en-US" sz="1200" b="1" i="0" u="none" strike="noStrike" dirty="0" smtClean="0">
                          <a:solidFill>
                            <a:srgbClr val="000000"/>
                          </a:solidFill>
                          <a:latin typeface="Calibri"/>
                        </a:rPr>
                        <a:t>PIN-490020</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63500" indent="0" algn="l" fontAlgn="ctr"/>
                      <a:r>
                        <a:rPr lang="en-US" sz="1200" b="0" i="0" u="none" strike="noStrike" dirty="0" smtClean="0">
                          <a:solidFill>
                            <a:srgbClr val="000000"/>
                          </a:solidFill>
                          <a:latin typeface="Calibri"/>
                        </a:rPr>
                        <a:t> Applied </a:t>
                      </a:r>
                      <a:r>
                        <a:rPr lang="en-US" sz="1200" b="0" i="0" u="none" strike="noStrike" dirty="0">
                          <a:solidFill>
                            <a:srgbClr val="000000"/>
                          </a:solidFill>
                          <a:latin typeface="Calibri"/>
                        </a:rPr>
                        <a:t>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a:t>
                      </a:r>
                      <a:r>
                        <a:rPr lang="en-US" sz="1200" b="0" i="0" u="none" strike="noStrike" dirty="0" smtClean="0">
                          <a:solidFill>
                            <a:srgbClr val="000000"/>
                          </a:solidFill>
                          <a:latin typeface="Calibri"/>
                        </a:rPr>
                        <a:t>Mathematics</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Computer Application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Computer Science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726">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Electrical &amp; Electronics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Electronics &amp; Instrumentation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726">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Electronics &amp; Telecommunication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Information Technology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Mechanical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dirty="0"/>
                    </a:p>
                  </a:txBody>
                  <a:tcPr/>
                </a:tc>
                <a:tc>
                  <a:txBody>
                    <a:bodyPr/>
                    <a:lstStyle/>
                    <a:p>
                      <a:pPr marL="91440" lvl="1" algn="l" fontAlgn="ctr"/>
                      <a:r>
                        <a:rPr lang="en-US" sz="1200" b="0" i="0" u="none" strike="noStrike" dirty="0">
                          <a:solidFill>
                            <a:srgbClr val="000000"/>
                          </a:solidFill>
                          <a:latin typeface="Calibri"/>
                        </a:rPr>
                        <a:t>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183">
                <a:tc>
                  <a:txBody>
                    <a:bodyPr/>
                    <a:lstStyle/>
                    <a:p>
                      <a:pPr algn="ctr" fontAlgn="ctr"/>
                      <a:r>
                        <a:rPr lang="en-US" sz="14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1" i="0" u="none" strike="noStrike" dirty="0">
                          <a:solidFill>
                            <a:srgbClr val="000000"/>
                          </a:solidFill>
                          <a:latin typeface="Calibri"/>
                        </a:rPr>
                        <a:t>Shri Shankaracharya Technical Campus Junwani Bhilai (Shri S</a:t>
                      </a:r>
                      <a:r>
                        <a:rPr lang="en-US" sz="1200" b="1" i="0" u="none" strike="noStrike" dirty="0" smtClean="0">
                          <a:solidFill>
                            <a:srgbClr val="000000"/>
                          </a:solidFill>
                          <a:latin typeface="Calibri"/>
                        </a:rPr>
                        <a:t>hankaracharya </a:t>
                      </a:r>
                      <a:r>
                        <a:rPr lang="en-US" sz="1200" b="1" i="0" u="none" strike="noStrike" dirty="0">
                          <a:solidFill>
                            <a:srgbClr val="000000"/>
                          </a:solidFill>
                          <a:latin typeface="Calibri"/>
                        </a:rPr>
                        <a:t>Engineering College</a:t>
                      </a:r>
                      <a:r>
                        <a:rPr lang="en-US" sz="1200" b="1" i="0" u="none" strike="noStrike" dirty="0" smtClean="0">
                          <a:solidFill>
                            <a:srgbClr val="000000"/>
                          </a:solidFill>
                          <a:latin typeface="Calibri"/>
                        </a:rPr>
                        <a:t>)</a:t>
                      </a:r>
                    </a:p>
                    <a:p>
                      <a:pPr marL="91440" lvl="1" algn="l" fontAlgn="ctr"/>
                      <a:r>
                        <a:rPr lang="de-DE" sz="1200" b="1" i="0" u="none" strike="noStrike" dirty="0" smtClean="0">
                          <a:solidFill>
                            <a:srgbClr val="000000"/>
                          </a:solidFill>
                          <a:latin typeface="Calibri"/>
                        </a:rPr>
                        <a:t>P.O. Junwani Distt.-Durg (C.G)</a:t>
                      </a:r>
                    </a:p>
                    <a:p>
                      <a:pPr marL="91440" lvl="1" algn="l" fontAlgn="ctr"/>
                      <a:r>
                        <a:rPr lang="en-US" sz="1200" b="1" i="0" u="none" strike="noStrike" dirty="0" smtClean="0">
                          <a:solidFill>
                            <a:srgbClr val="000000"/>
                          </a:solidFill>
                          <a:latin typeface="Calibri"/>
                        </a:rPr>
                        <a:t>PIN-490020</a:t>
                      </a:r>
                    </a:p>
                    <a:p>
                      <a:pPr marL="91440" lvl="1" algn="l" fontAlgn="ct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Applied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rowSpan="10">
                  <a:txBody>
                    <a:bodyPr/>
                    <a:lstStyle/>
                    <a:p>
                      <a:pPr algn="ctr" fontAlgn="ctr"/>
                      <a:r>
                        <a:rPr lang="en-US" sz="14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marL="91440" lvl="1" algn="l" fontAlgn="ctr"/>
                      <a:r>
                        <a:rPr lang="en-US" sz="1200" b="1" i="0" u="none" strike="noStrike" dirty="0" err="1">
                          <a:solidFill>
                            <a:srgbClr val="000000"/>
                          </a:solidFill>
                          <a:latin typeface="Calibri"/>
                        </a:rPr>
                        <a:t>Rungta</a:t>
                      </a:r>
                      <a:r>
                        <a:rPr lang="en-US" sz="1200" b="1" i="0" u="none" strike="noStrike" dirty="0">
                          <a:solidFill>
                            <a:srgbClr val="000000"/>
                          </a:solidFill>
                          <a:latin typeface="Calibri"/>
                        </a:rPr>
                        <a:t> College of Engineering &amp; Technology, </a:t>
                      </a:r>
                      <a:r>
                        <a:rPr lang="en-US" sz="1200" b="1" i="0" u="none" strike="noStrike" dirty="0" smtClean="0">
                          <a:solidFill>
                            <a:srgbClr val="000000"/>
                          </a:solidFill>
                          <a:latin typeface="Calibri"/>
                        </a:rPr>
                        <a:t>Bhilai</a:t>
                      </a:r>
                    </a:p>
                    <a:p>
                      <a:pPr marL="91440" lvl="1" algn="l" fontAlgn="ctr"/>
                      <a:r>
                        <a:rPr lang="en-US" sz="1200" b="1" i="0" u="none" strike="noStrike" dirty="0" smtClean="0">
                          <a:solidFill>
                            <a:srgbClr val="000000"/>
                          </a:solidFill>
                          <a:latin typeface="Calibri"/>
                        </a:rPr>
                        <a:t>P.O. </a:t>
                      </a:r>
                      <a:r>
                        <a:rPr lang="en-US" sz="1200" b="1" i="0" u="none" strike="noStrike" dirty="0" err="1" smtClean="0">
                          <a:solidFill>
                            <a:srgbClr val="000000"/>
                          </a:solidFill>
                          <a:latin typeface="Calibri"/>
                        </a:rPr>
                        <a:t>Kohka</a:t>
                      </a:r>
                      <a:r>
                        <a:rPr lang="en-US" sz="1200" b="1" i="0" u="none" strike="noStrike" dirty="0" smtClean="0">
                          <a:solidFill>
                            <a:srgbClr val="000000"/>
                          </a:solidFill>
                          <a:latin typeface="Calibri"/>
                        </a:rPr>
                        <a:t>-Bhilai </a:t>
                      </a:r>
                      <a:r>
                        <a:rPr lang="en-US" sz="1200" b="1" i="0" u="none" strike="noStrike" dirty="0" err="1" smtClean="0">
                          <a:solidFill>
                            <a:srgbClr val="000000"/>
                          </a:solidFill>
                          <a:latin typeface="Calibri"/>
                        </a:rPr>
                        <a:t>Distt</a:t>
                      </a:r>
                      <a:r>
                        <a:rPr lang="en-US" sz="1200" b="1" i="0" u="none" strike="noStrike" dirty="0" smtClean="0">
                          <a:solidFill>
                            <a:srgbClr val="000000"/>
                          </a:solidFill>
                          <a:latin typeface="Calibri"/>
                        </a:rPr>
                        <a:t>.-Durg (C.G)</a:t>
                      </a:r>
                    </a:p>
                    <a:p>
                      <a:pPr marL="91440" lvl="1" algn="l" fontAlgn="ctr"/>
                      <a:r>
                        <a:rPr lang="en-US" sz="1200" b="1" i="0" u="none" strike="noStrike" dirty="0" smtClean="0">
                          <a:solidFill>
                            <a:srgbClr val="000000"/>
                          </a:solidFill>
                          <a:latin typeface="Calibri"/>
                        </a:rPr>
                        <a:t>PIN-490023</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Applied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a:t>
                      </a:r>
                      <a:r>
                        <a:rPr lang="en-US" sz="1200" b="0" i="0" u="none" strike="noStrike" dirty="0" smtClean="0">
                          <a:solidFill>
                            <a:srgbClr val="000000"/>
                          </a:solidFill>
                          <a:latin typeface="Calibri"/>
                        </a:rPr>
                        <a:t>Mathematics</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Computer Application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Computer Science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726">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Electronics &amp; Telecommunication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Mechanical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39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Humanities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smtClean="0">
                          <a:solidFill>
                            <a:srgbClr val="000000"/>
                          </a:solidFill>
                          <a:latin typeface="Calibri"/>
                        </a:rPr>
                        <a:t>Management</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624523"/>
          <a:ext cx="8534402" cy="6242586"/>
        </p:xfrm>
        <a:graphic>
          <a:graphicData uri="http://schemas.openxmlformats.org/drawingml/2006/table">
            <a:tbl>
              <a:tblPr/>
              <a:tblGrid>
                <a:gridCol w="1066801"/>
                <a:gridCol w="4583763"/>
                <a:gridCol w="2883838"/>
              </a:tblGrid>
              <a:tr h="233883">
                <a:tc rowSpan="3">
                  <a:txBody>
                    <a:bodyPr/>
                    <a:lstStyle/>
                    <a:p>
                      <a:pPr algn="ctr" fontAlgn="ctr"/>
                      <a:r>
                        <a:rPr lang="en-US" sz="1400" b="0"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91440" lvl="1" algn="l" fontAlgn="ctr"/>
                      <a:r>
                        <a:rPr lang="en-US" sz="1200" b="1" i="0" u="none" strike="noStrike" dirty="0" err="1">
                          <a:solidFill>
                            <a:srgbClr val="000000"/>
                          </a:solidFill>
                          <a:latin typeface="Calibri"/>
                        </a:rPr>
                        <a:t>Disha</a:t>
                      </a:r>
                      <a:r>
                        <a:rPr lang="en-US" sz="1200" b="1" i="0" u="none" strike="noStrike" dirty="0">
                          <a:solidFill>
                            <a:srgbClr val="000000"/>
                          </a:solidFill>
                          <a:latin typeface="Calibri"/>
                        </a:rPr>
                        <a:t> Institute of Management &amp; Technology, </a:t>
                      </a:r>
                      <a:r>
                        <a:rPr lang="en-US" sz="1200" b="1" i="0" u="none" strike="noStrike" dirty="0" smtClean="0">
                          <a:solidFill>
                            <a:srgbClr val="000000"/>
                          </a:solidFill>
                          <a:latin typeface="Calibri"/>
                        </a:rPr>
                        <a:t>Raipur</a:t>
                      </a:r>
                    </a:p>
                    <a:p>
                      <a:pPr marL="91440" lvl="1" algn="l" fontAlgn="ctr"/>
                      <a:r>
                        <a:rPr lang="en-US" sz="1200" b="1" i="0" u="none" strike="noStrike" dirty="0" err="1" smtClean="0">
                          <a:solidFill>
                            <a:srgbClr val="000000"/>
                          </a:solidFill>
                          <a:latin typeface="Calibri"/>
                        </a:rPr>
                        <a:t>Vidhansabha-Chandkhuri</a:t>
                      </a:r>
                      <a:r>
                        <a:rPr lang="en-US" sz="1200" b="1" i="0" u="none" strike="noStrike" dirty="0" smtClean="0">
                          <a:solidFill>
                            <a:srgbClr val="000000"/>
                          </a:solidFill>
                          <a:latin typeface="Calibri"/>
                        </a:rPr>
                        <a:t> </a:t>
                      </a:r>
                      <a:r>
                        <a:rPr lang="en-US" sz="1200" b="1" i="0" u="none" strike="noStrike" dirty="0" err="1" smtClean="0">
                          <a:solidFill>
                            <a:srgbClr val="000000"/>
                          </a:solidFill>
                          <a:latin typeface="Calibri"/>
                        </a:rPr>
                        <a:t>Marg</a:t>
                      </a:r>
                      <a:endParaRPr lang="en-US" sz="1200" b="1" i="0" u="none" strike="noStrike" dirty="0" smtClean="0">
                        <a:solidFill>
                          <a:srgbClr val="000000"/>
                        </a:solidFill>
                        <a:latin typeface="Calibri"/>
                      </a:endParaRPr>
                    </a:p>
                    <a:p>
                      <a:pPr marL="91440" lvl="1" algn="l" fontAlgn="ctr"/>
                      <a:r>
                        <a:rPr lang="en-US" sz="1200" b="1" i="0" u="none" strike="noStrike" dirty="0" err="1" smtClean="0">
                          <a:solidFill>
                            <a:srgbClr val="000000"/>
                          </a:solidFill>
                          <a:latin typeface="Calibri"/>
                        </a:rPr>
                        <a:t>Distt</a:t>
                      </a:r>
                      <a:r>
                        <a:rPr lang="en-US" sz="1200" b="1" i="0" u="none" strike="noStrike" dirty="0" smtClean="0">
                          <a:solidFill>
                            <a:srgbClr val="000000"/>
                          </a:solidFill>
                          <a:latin typeface="Calibri"/>
                        </a:rPr>
                        <a:t>.-Raipur (C.G)</a:t>
                      </a:r>
                    </a:p>
                    <a:p>
                      <a:pPr marL="91440" lvl="1" algn="l" fontAlgn="ctr"/>
                      <a:r>
                        <a:rPr lang="en-US" sz="1200" b="1" i="0" u="none" strike="noStrike" dirty="0" smtClean="0">
                          <a:solidFill>
                            <a:srgbClr val="000000"/>
                          </a:solidFill>
                          <a:latin typeface="Calibri"/>
                        </a:rPr>
                        <a:t>PIN-492101</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Applied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88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325">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smtClean="0">
                          <a:solidFill>
                            <a:srgbClr val="000000"/>
                          </a:solidFill>
                          <a:latin typeface="Calibri"/>
                        </a:rPr>
                        <a:t>Management</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883">
                <a:tc rowSpan="4">
                  <a:txBody>
                    <a:bodyPr/>
                    <a:lstStyle/>
                    <a:p>
                      <a:pPr algn="ctr" fontAlgn="ctr"/>
                      <a:r>
                        <a:rPr lang="en-US" sz="1400" b="0" i="0" u="none" strike="noStrike" dirty="0">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91440" lvl="1" algn="l" fontAlgn="ctr"/>
                      <a:r>
                        <a:rPr lang="en-US" sz="1200" b="1" i="0" u="none" strike="noStrike" dirty="0">
                          <a:solidFill>
                            <a:srgbClr val="000000"/>
                          </a:solidFill>
                          <a:latin typeface="Calibri"/>
                        </a:rPr>
                        <a:t>Raipur Institute of Technology, </a:t>
                      </a:r>
                      <a:r>
                        <a:rPr lang="en-US" sz="1200" b="1" i="0" u="none" strike="noStrike" dirty="0" smtClean="0">
                          <a:solidFill>
                            <a:srgbClr val="000000"/>
                          </a:solidFill>
                          <a:latin typeface="Calibri"/>
                        </a:rPr>
                        <a:t>Raipur</a:t>
                      </a:r>
                    </a:p>
                    <a:p>
                      <a:pPr marL="91440" lvl="1" algn="l" fontAlgn="ctr"/>
                      <a:r>
                        <a:rPr lang="en-US" sz="1200" b="1" i="0" u="none" strike="noStrike" dirty="0" err="1" smtClean="0">
                          <a:solidFill>
                            <a:srgbClr val="000000"/>
                          </a:solidFill>
                          <a:latin typeface="Calibri"/>
                        </a:rPr>
                        <a:t>Mandir</a:t>
                      </a:r>
                      <a:r>
                        <a:rPr lang="en-US" sz="1200" b="1" i="0" u="none" strike="noStrike" dirty="0" smtClean="0">
                          <a:solidFill>
                            <a:srgbClr val="000000"/>
                          </a:solidFill>
                          <a:latin typeface="Calibri"/>
                        </a:rPr>
                        <a:t> </a:t>
                      </a:r>
                      <a:r>
                        <a:rPr lang="en-US" sz="1200" b="1" i="0" u="none" strike="noStrike" dirty="0" err="1" smtClean="0">
                          <a:solidFill>
                            <a:srgbClr val="000000"/>
                          </a:solidFill>
                          <a:latin typeface="Calibri"/>
                        </a:rPr>
                        <a:t>Hasaud</a:t>
                      </a:r>
                      <a:r>
                        <a:rPr lang="en-US" sz="1200" b="1" i="0" u="none" strike="noStrike" dirty="0" smtClean="0">
                          <a:solidFill>
                            <a:srgbClr val="000000"/>
                          </a:solidFill>
                          <a:latin typeface="Calibri"/>
                        </a:rPr>
                        <a:t> Road, Raipur (C.G)</a:t>
                      </a:r>
                    </a:p>
                    <a:p>
                      <a:pPr marL="91440" lvl="1" algn="l" fontAlgn="ctr"/>
                      <a:r>
                        <a:rPr lang="en-US" sz="1200" b="1" i="0" u="none" strike="noStrike" dirty="0" smtClean="0">
                          <a:solidFill>
                            <a:srgbClr val="000000"/>
                          </a:solidFill>
                          <a:latin typeface="Calibri"/>
                        </a:rPr>
                        <a:t>PIN-492101</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Bio-Technology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88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Mechanical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88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Chemical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49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Applied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883">
                <a:tc rowSpan="3">
                  <a:txBody>
                    <a:bodyPr/>
                    <a:lstStyle/>
                    <a:p>
                      <a:pPr algn="ctr" fontAlgn="ctr"/>
                      <a:r>
                        <a:rPr lang="en-US" sz="14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91440" lvl="1" algn="l" fontAlgn="ctr"/>
                      <a:r>
                        <a:rPr lang="en-US" sz="1200" b="1" i="0" u="none" strike="noStrike" dirty="0" err="1">
                          <a:solidFill>
                            <a:srgbClr val="000000"/>
                          </a:solidFill>
                          <a:latin typeface="Calibri"/>
                        </a:rPr>
                        <a:t>Chhatrapati</a:t>
                      </a:r>
                      <a:r>
                        <a:rPr lang="en-US" sz="1200" b="1" i="0" u="none" strike="noStrike" dirty="0">
                          <a:solidFill>
                            <a:srgbClr val="000000"/>
                          </a:solidFill>
                          <a:latin typeface="Calibri"/>
                        </a:rPr>
                        <a:t> </a:t>
                      </a:r>
                      <a:r>
                        <a:rPr lang="en-US" sz="1200" b="1" i="0" u="none" strike="noStrike" dirty="0" err="1">
                          <a:solidFill>
                            <a:srgbClr val="000000"/>
                          </a:solidFill>
                          <a:latin typeface="Calibri"/>
                        </a:rPr>
                        <a:t>Shivaji</a:t>
                      </a:r>
                      <a:r>
                        <a:rPr lang="en-US" sz="1200" b="1" i="0" u="none" strike="noStrike" dirty="0">
                          <a:solidFill>
                            <a:srgbClr val="000000"/>
                          </a:solidFill>
                          <a:latin typeface="Calibri"/>
                        </a:rPr>
                        <a:t> Institute of Technology, </a:t>
                      </a:r>
                      <a:r>
                        <a:rPr lang="en-US" sz="1200" b="1" i="0" u="none" strike="noStrike" dirty="0" smtClean="0">
                          <a:solidFill>
                            <a:srgbClr val="000000"/>
                          </a:solidFill>
                          <a:latin typeface="Calibri"/>
                        </a:rPr>
                        <a:t>Durg</a:t>
                      </a:r>
                    </a:p>
                    <a:p>
                      <a:pPr marL="91440" lvl="1" algn="l" fontAlgn="ctr"/>
                      <a:r>
                        <a:rPr lang="en-US" sz="1200" b="1" i="0" u="none" strike="noStrike" dirty="0" smtClean="0">
                          <a:solidFill>
                            <a:srgbClr val="000000"/>
                          </a:solidFill>
                          <a:latin typeface="Calibri"/>
                        </a:rPr>
                        <a:t>P.O. </a:t>
                      </a:r>
                      <a:r>
                        <a:rPr lang="en-US" sz="1200" b="1" i="0" u="none" strike="noStrike" dirty="0" err="1" smtClean="0">
                          <a:solidFill>
                            <a:srgbClr val="000000"/>
                          </a:solidFill>
                          <a:latin typeface="Calibri"/>
                        </a:rPr>
                        <a:t>Pisegaon</a:t>
                      </a:r>
                      <a:r>
                        <a:rPr lang="en-US" sz="1200" b="1" i="0" u="none" strike="noStrike" dirty="0" smtClean="0">
                          <a:solidFill>
                            <a:srgbClr val="000000"/>
                          </a:solidFill>
                          <a:latin typeface="Calibri"/>
                        </a:rPr>
                        <a:t>, </a:t>
                      </a:r>
                      <a:r>
                        <a:rPr lang="en-US" sz="1200" b="1" i="0" u="none" strike="noStrike" dirty="0" err="1" smtClean="0">
                          <a:solidFill>
                            <a:srgbClr val="000000"/>
                          </a:solidFill>
                          <a:latin typeface="Calibri"/>
                        </a:rPr>
                        <a:t>Distt</a:t>
                      </a:r>
                      <a:r>
                        <a:rPr lang="en-US" sz="1200" b="1" i="0" u="none" strike="noStrike" dirty="0" smtClean="0">
                          <a:solidFill>
                            <a:srgbClr val="000000"/>
                          </a:solidFill>
                          <a:latin typeface="Calibri"/>
                        </a:rPr>
                        <a:t>.-Durg (C.G)</a:t>
                      </a:r>
                    </a:p>
                    <a:p>
                      <a:pPr marL="91440" lvl="1" algn="l" fontAlgn="ctr"/>
                      <a:r>
                        <a:rPr lang="en-US" sz="1200" b="1" i="0" u="none" strike="noStrike" dirty="0" smtClean="0">
                          <a:solidFill>
                            <a:srgbClr val="000000"/>
                          </a:solidFill>
                          <a:latin typeface="Calibri"/>
                        </a:rPr>
                        <a:t>PIN-491001</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Computer Application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88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Computer Science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883">
                <a:tc vMerge="1">
                  <a:txBody>
                    <a:bodyPr/>
                    <a:lstStyle/>
                    <a:p>
                      <a:endParaRPr lang="en-US"/>
                    </a:p>
                  </a:txBody>
                  <a:tcPr/>
                </a:tc>
                <a:tc vMerge="1">
                  <a:txBody>
                    <a:bodyPr/>
                    <a:lstStyle/>
                    <a:p>
                      <a:endParaRPr lang="en-US"/>
                    </a:p>
                  </a:txBody>
                  <a:tcPr/>
                </a:tc>
                <a:tc>
                  <a:txBody>
                    <a:bodyPr/>
                    <a:lstStyle/>
                    <a:p>
                      <a:pPr marL="91440" lvl="1" algn="l" fontAlgn="ctr"/>
                      <a:r>
                        <a:rPr lang="en-US" sz="1200" b="0" i="0" u="none" strike="noStrike" dirty="0">
                          <a:solidFill>
                            <a:srgbClr val="000000"/>
                          </a:solidFill>
                          <a:latin typeface="Calibri"/>
                        </a:rPr>
                        <a:t>Mechanical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818">
                <a:tc>
                  <a:txBody>
                    <a:bodyPr/>
                    <a:lstStyle/>
                    <a:p>
                      <a:pPr algn="ctr" fontAlgn="ctr"/>
                      <a:r>
                        <a:rPr lang="en-US" sz="14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1" i="0" u="none" strike="noStrike" dirty="0">
                          <a:solidFill>
                            <a:srgbClr val="000000"/>
                          </a:solidFill>
                          <a:latin typeface="Calibri"/>
                        </a:rPr>
                        <a:t>Columbia Institute of Pharmacy, </a:t>
                      </a:r>
                      <a:r>
                        <a:rPr lang="en-US" sz="1200" b="1" i="0" u="none" strike="noStrike" dirty="0" smtClean="0">
                          <a:solidFill>
                            <a:srgbClr val="000000"/>
                          </a:solidFill>
                          <a:latin typeface="Calibri"/>
                        </a:rPr>
                        <a:t>Raipur</a:t>
                      </a:r>
                    </a:p>
                    <a:p>
                      <a:pPr marL="91440" lvl="1" algn="l" fontAlgn="ctr"/>
                      <a:r>
                        <a:rPr lang="en-US" sz="1200" b="1" i="0" u="none" strike="noStrike" dirty="0" err="1" smtClean="0">
                          <a:solidFill>
                            <a:srgbClr val="000000"/>
                          </a:solidFill>
                          <a:latin typeface="Calibri"/>
                        </a:rPr>
                        <a:t>Vidhansabha</a:t>
                      </a:r>
                      <a:r>
                        <a:rPr lang="en-US" sz="1200" b="1" i="0" u="none" strike="noStrike" dirty="0" smtClean="0">
                          <a:solidFill>
                            <a:srgbClr val="000000"/>
                          </a:solidFill>
                          <a:latin typeface="Calibri"/>
                        </a:rPr>
                        <a:t> Road, P.O-</a:t>
                      </a:r>
                      <a:r>
                        <a:rPr lang="en-US" sz="1200" b="1" i="0" u="none" strike="noStrike" dirty="0" err="1" smtClean="0">
                          <a:solidFill>
                            <a:srgbClr val="000000"/>
                          </a:solidFill>
                          <a:latin typeface="Calibri"/>
                        </a:rPr>
                        <a:t>Girod</a:t>
                      </a:r>
                      <a:r>
                        <a:rPr lang="en-US" sz="1200" b="1" i="0" u="none" strike="noStrike" dirty="0" smtClean="0">
                          <a:solidFill>
                            <a:srgbClr val="000000"/>
                          </a:solidFill>
                          <a:latin typeface="Calibri"/>
                        </a:rPr>
                        <a:t> </a:t>
                      </a:r>
                      <a:r>
                        <a:rPr lang="en-US" sz="1200" b="1" i="0" u="none" strike="noStrike" dirty="0" err="1" smtClean="0">
                          <a:solidFill>
                            <a:srgbClr val="000000"/>
                          </a:solidFill>
                          <a:latin typeface="Calibri"/>
                        </a:rPr>
                        <a:t>Distt</a:t>
                      </a:r>
                      <a:r>
                        <a:rPr lang="en-US" sz="1200" b="1" i="0" u="none" strike="noStrike" dirty="0" smtClean="0">
                          <a:solidFill>
                            <a:srgbClr val="000000"/>
                          </a:solidFill>
                          <a:latin typeface="Calibri"/>
                        </a:rPr>
                        <a:t>.-Raipur</a:t>
                      </a:r>
                    </a:p>
                    <a:p>
                      <a:pPr marL="91440" lvl="1" algn="l" fontAlgn="ctr"/>
                      <a:r>
                        <a:rPr lang="en-US" sz="1200" b="1" i="0" u="none" strike="noStrike" dirty="0" smtClean="0">
                          <a:solidFill>
                            <a:srgbClr val="000000"/>
                          </a:solidFill>
                          <a:latin typeface="Calibri"/>
                        </a:rPr>
                        <a:t>PIN-493111</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Pharmacy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1649">
                <a:tc>
                  <a:txBody>
                    <a:bodyPr/>
                    <a:lstStyle/>
                    <a:p>
                      <a:pPr algn="ctr" fontAlgn="ctr"/>
                      <a:r>
                        <a:rPr lang="en-US" sz="14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1" i="0" u="none" strike="noStrike" dirty="0">
                          <a:solidFill>
                            <a:srgbClr val="000000"/>
                          </a:solidFill>
                          <a:latin typeface="Calibri"/>
                        </a:rPr>
                        <a:t>School of Studies – Pharmacy (</a:t>
                      </a:r>
                      <a:r>
                        <a:rPr lang="en-US" sz="1200" b="1" i="0" u="none" strike="noStrike" dirty="0" err="1">
                          <a:solidFill>
                            <a:srgbClr val="000000"/>
                          </a:solidFill>
                          <a:latin typeface="Calibri"/>
                        </a:rPr>
                        <a:t>Chouksey</a:t>
                      </a:r>
                      <a:r>
                        <a:rPr lang="en-US" sz="1200" b="1" i="0" u="none" strike="noStrike" dirty="0">
                          <a:solidFill>
                            <a:srgbClr val="000000"/>
                          </a:solidFill>
                          <a:latin typeface="Calibri"/>
                        </a:rPr>
                        <a:t> Engineering College Bilaspur</a:t>
                      </a:r>
                      <a:r>
                        <a:rPr lang="en-US" sz="1200" b="1" i="0" u="none" strike="noStrike" dirty="0" smtClean="0">
                          <a:solidFill>
                            <a:srgbClr val="000000"/>
                          </a:solidFill>
                          <a:latin typeface="Calibri"/>
                        </a:rPr>
                        <a:t>)</a:t>
                      </a:r>
                    </a:p>
                    <a:p>
                      <a:pPr marL="91440" lvl="1" algn="l" fontAlgn="ctr"/>
                      <a:r>
                        <a:rPr lang="en-US" sz="1200" b="1" i="0" u="none" strike="noStrike" dirty="0" err="1" smtClean="0">
                          <a:solidFill>
                            <a:srgbClr val="000000"/>
                          </a:solidFill>
                          <a:latin typeface="Calibri"/>
                        </a:rPr>
                        <a:t>Masturi</a:t>
                      </a:r>
                      <a:r>
                        <a:rPr lang="en-US" sz="1200" b="1" i="0" u="none" strike="noStrike" dirty="0" smtClean="0">
                          <a:solidFill>
                            <a:srgbClr val="000000"/>
                          </a:solidFill>
                          <a:latin typeface="Calibri"/>
                        </a:rPr>
                        <a:t> Road, NH-49 Bilaspur (C.G)</a:t>
                      </a:r>
                    </a:p>
                    <a:p>
                      <a:pPr marL="91440" lvl="1" algn="l" fontAlgn="ctr"/>
                      <a:r>
                        <a:rPr lang="en-US" sz="1200" b="1" i="0" u="none" strike="noStrike" dirty="0" smtClean="0">
                          <a:solidFill>
                            <a:srgbClr val="000000"/>
                          </a:solidFill>
                          <a:latin typeface="Calibri"/>
                        </a:rPr>
                        <a:t>PIN-495004</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Pharmacy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473">
                <a:tc>
                  <a:txBody>
                    <a:bodyPr/>
                    <a:lstStyle/>
                    <a:p>
                      <a:pPr algn="ctr" fontAlgn="ctr"/>
                      <a:r>
                        <a:rPr lang="en-US" sz="1400" b="0"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1" i="0" u="none" strike="noStrike" dirty="0">
                          <a:solidFill>
                            <a:srgbClr val="000000"/>
                          </a:solidFill>
                          <a:latin typeface="Calibri"/>
                        </a:rPr>
                        <a:t>Shri </a:t>
                      </a:r>
                      <a:r>
                        <a:rPr lang="en-US" sz="1200" b="1" i="0" u="none" strike="noStrike" dirty="0" err="1">
                          <a:solidFill>
                            <a:srgbClr val="000000"/>
                          </a:solidFill>
                          <a:latin typeface="Calibri"/>
                        </a:rPr>
                        <a:t>Rawatpura</a:t>
                      </a:r>
                      <a:r>
                        <a:rPr lang="en-US" sz="1200" b="1" i="0" u="none" strike="noStrike" dirty="0">
                          <a:solidFill>
                            <a:srgbClr val="000000"/>
                          </a:solidFill>
                          <a:latin typeface="Calibri"/>
                        </a:rPr>
                        <a:t> </a:t>
                      </a:r>
                      <a:r>
                        <a:rPr lang="en-US" sz="1200" b="1" i="0" u="none" strike="noStrike" dirty="0" err="1">
                          <a:solidFill>
                            <a:srgbClr val="000000"/>
                          </a:solidFill>
                          <a:latin typeface="Calibri"/>
                        </a:rPr>
                        <a:t>Sarkar</a:t>
                      </a:r>
                      <a:r>
                        <a:rPr lang="en-US" sz="1200" b="1" i="0" u="none" strike="noStrike" dirty="0">
                          <a:solidFill>
                            <a:srgbClr val="000000"/>
                          </a:solidFill>
                          <a:latin typeface="Calibri"/>
                        </a:rPr>
                        <a:t> Institute of Pharmacy, Kumhari, </a:t>
                      </a:r>
                      <a:r>
                        <a:rPr lang="en-US" sz="1200" b="1" i="0" u="none" strike="noStrike" dirty="0" smtClean="0">
                          <a:solidFill>
                            <a:srgbClr val="000000"/>
                          </a:solidFill>
                          <a:latin typeface="Calibri"/>
                        </a:rPr>
                        <a:t>Durg</a:t>
                      </a:r>
                    </a:p>
                    <a:p>
                      <a:pPr marL="91440" lvl="1" algn="l" fontAlgn="ctr"/>
                      <a:r>
                        <a:rPr lang="en-US" sz="1200" b="1" i="0" u="none" strike="noStrike" dirty="0" smtClean="0">
                          <a:solidFill>
                            <a:srgbClr val="000000"/>
                          </a:solidFill>
                          <a:latin typeface="Calibri"/>
                        </a:rPr>
                        <a:t>P.O. Kumhari, </a:t>
                      </a:r>
                      <a:r>
                        <a:rPr lang="en-US" sz="1200" b="1" i="0" u="none" strike="noStrike" dirty="0" err="1" smtClean="0">
                          <a:solidFill>
                            <a:srgbClr val="000000"/>
                          </a:solidFill>
                          <a:latin typeface="Calibri"/>
                        </a:rPr>
                        <a:t>Distt</a:t>
                      </a:r>
                      <a:r>
                        <a:rPr lang="en-US" sz="1200" b="1" i="0" u="none" strike="noStrike" dirty="0" smtClean="0">
                          <a:solidFill>
                            <a:srgbClr val="000000"/>
                          </a:solidFill>
                          <a:latin typeface="Calibri"/>
                        </a:rPr>
                        <a:t>.-Durg (C.G)</a:t>
                      </a:r>
                    </a:p>
                    <a:p>
                      <a:pPr marL="91440" lvl="1" algn="l" fontAlgn="ctr"/>
                      <a:r>
                        <a:rPr lang="en-US" sz="1200" b="1" i="0" u="none" strike="noStrike" dirty="0" smtClean="0">
                          <a:solidFill>
                            <a:srgbClr val="000000"/>
                          </a:solidFill>
                          <a:latin typeface="Calibri"/>
                        </a:rPr>
                        <a:t>PIN-490042</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Pharmacy (Pharmaceutical Science)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473">
                <a:tc>
                  <a:txBody>
                    <a:bodyPr/>
                    <a:lstStyle/>
                    <a:p>
                      <a:pPr algn="ctr" fontAlgn="ctr"/>
                      <a:r>
                        <a:rPr lang="en-US" sz="1400" b="0"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1" i="0" u="none" strike="noStrike" dirty="0" err="1">
                          <a:solidFill>
                            <a:srgbClr val="000000"/>
                          </a:solidFill>
                          <a:latin typeface="Calibri"/>
                        </a:rPr>
                        <a:t>Rungta</a:t>
                      </a:r>
                      <a:r>
                        <a:rPr lang="en-US" sz="1200" b="1" i="0" u="none" strike="noStrike" dirty="0">
                          <a:solidFill>
                            <a:srgbClr val="000000"/>
                          </a:solidFill>
                          <a:latin typeface="Calibri"/>
                        </a:rPr>
                        <a:t> College of Pharmaceutical Sciences and Research, </a:t>
                      </a:r>
                      <a:r>
                        <a:rPr lang="en-US" sz="1200" b="1" i="0" u="none" strike="noStrike" dirty="0" smtClean="0">
                          <a:solidFill>
                            <a:srgbClr val="000000"/>
                          </a:solidFill>
                          <a:latin typeface="Calibri"/>
                        </a:rPr>
                        <a:t>Bhilai</a:t>
                      </a:r>
                    </a:p>
                    <a:p>
                      <a:pPr marL="91440" lvl="1" algn="l" fontAlgn="ctr"/>
                      <a:r>
                        <a:rPr lang="en-US" sz="1200" b="1" i="0" u="none" strike="noStrike" dirty="0" smtClean="0">
                          <a:solidFill>
                            <a:srgbClr val="000000"/>
                          </a:solidFill>
                          <a:latin typeface="Calibri"/>
                        </a:rPr>
                        <a:t>P.O. </a:t>
                      </a:r>
                      <a:r>
                        <a:rPr lang="en-US" sz="1200" b="1" i="0" u="none" strike="noStrike" dirty="0" err="1" smtClean="0">
                          <a:solidFill>
                            <a:srgbClr val="000000"/>
                          </a:solidFill>
                          <a:latin typeface="Calibri"/>
                        </a:rPr>
                        <a:t>Kohka</a:t>
                      </a:r>
                      <a:r>
                        <a:rPr lang="en-US" sz="1200" b="1" i="0" u="none" strike="noStrike" dirty="0" smtClean="0">
                          <a:solidFill>
                            <a:srgbClr val="000000"/>
                          </a:solidFill>
                          <a:latin typeface="Calibri"/>
                        </a:rPr>
                        <a:t>-Bhilai </a:t>
                      </a:r>
                      <a:r>
                        <a:rPr lang="en-US" sz="1200" b="1" i="0" u="none" strike="noStrike" dirty="0" err="1" smtClean="0">
                          <a:solidFill>
                            <a:srgbClr val="000000"/>
                          </a:solidFill>
                          <a:latin typeface="Calibri"/>
                        </a:rPr>
                        <a:t>Distt</a:t>
                      </a:r>
                      <a:r>
                        <a:rPr lang="en-US" sz="1200" b="1" i="0" u="none" strike="noStrike" dirty="0" smtClean="0">
                          <a:solidFill>
                            <a:srgbClr val="000000"/>
                          </a:solidFill>
                          <a:latin typeface="Calibri"/>
                        </a:rPr>
                        <a:t>.-Durg (C.G)</a:t>
                      </a:r>
                    </a:p>
                    <a:p>
                      <a:pPr marL="91440" lvl="1" algn="l" fontAlgn="ctr"/>
                      <a:r>
                        <a:rPr lang="en-US" sz="1200" b="1" i="0" u="none" strike="noStrike" dirty="0" smtClean="0">
                          <a:solidFill>
                            <a:srgbClr val="000000"/>
                          </a:solidFill>
                          <a:latin typeface="Calibri"/>
                        </a:rPr>
                        <a:t>PIN-490023</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a:solidFill>
                            <a:srgbClr val="000000"/>
                          </a:solidFill>
                          <a:latin typeface="Calibri"/>
                        </a:rPr>
                        <a:t>Pharmacy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818">
                <a:tc>
                  <a:txBody>
                    <a:bodyPr/>
                    <a:lstStyle/>
                    <a:p>
                      <a:pPr algn="ctr" fontAlgn="ctr"/>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1" i="0" u="none" strike="noStrike" dirty="0" smtClean="0">
                          <a:solidFill>
                            <a:srgbClr val="000000"/>
                          </a:solidFill>
                          <a:latin typeface="Calibri"/>
                        </a:rPr>
                        <a:t>Christian</a:t>
                      </a:r>
                      <a:r>
                        <a:rPr lang="en-US" sz="1200" b="1" i="0" u="none" strike="noStrike" baseline="0" dirty="0" smtClean="0">
                          <a:solidFill>
                            <a:srgbClr val="000000"/>
                          </a:solidFill>
                          <a:latin typeface="Calibri"/>
                        </a:rPr>
                        <a:t> College of Engineering &amp; Technology, Bhilai</a:t>
                      </a:r>
                    </a:p>
                    <a:p>
                      <a:pPr marL="91440" lvl="1" algn="l" fontAlgn="ctr"/>
                      <a:r>
                        <a:rPr lang="en-US" sz="1200" b="1" i="0" u="none" strike="noStrike" dirty="0" smtClean="0">
                          <a:solidFill>
                            <a:srgbClr val="000000"/>
                          </a:solidFill>
                          <a:latin typeface="Calibri"/>
                        </a:rPr>
                        <a:t>Jail Road, Raipur (C.G) </a:t>
                      </a:r>
                    </a:p>
                    <a:p>
                      <a:pPr marL="91440" lvl="1" algn="l" fontAlgn="ctr"/>
                      <a:r>
                        <a:rPr lang="en-US" sz="1200" b="1" i="0" u="none" strike="noStrike" dirty="0" smtClean="0">
                          <a:solidFill>
                            <a:srgbClr val="000000"/>
                          </a:solidFill>
                          <a:latin typeface="Calibri"/>
                        </a:rPr>
                        <a:t>PIN-492001</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smtClean="0">
                          <a:solidFill>
                            <a:srgbClr val="000000"/>
                          </a:solidFill>
                          <a:latin typeface="Calibri"/>
                        </a:rPr>
                        <a:t>Electronics &amp; Telecommunication</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1364">
                <a:tc>
                  <a:txBody>
                    <a:bodyPr/>
                    <a:lstStyle/>
                    <a:p>
                      <a:pPr algn="ctr" fontAlgn="ctr"/>
                      <a:r>
                        <a:rPr lang="en-US" sz="1400" b="0" i="0" u="none" strike="noStrike" dirty="0" smtClean="0">
                          <a:solidFill>
                            <a:srgbClr val="000000"/>
                          </a:solidFill>
                          <a:latin typeface="Calibri"/>
                        </a:rPr>
                        <a:t>13</a:t>
                      </a:r>
                      <a:endParaRPr lang="en-US"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1" i="0" u="none" strike="noStrike" dirty="0" smtClean="0">
                          <a:solidFill>
                            <a:srgbClr val="000000"/>
                          </a:solidFill>
                          <a:latin typeface="Calibri"/>
                        </a:rPr>
                        <a:t>Sickle Cell</a:t>
                      </a:r>
                      <a:r>
                        <a:rPr lang="en-US" sz="1200" b="1" i="0" u="none" strike="noStrike" baseline="0" dirty="0" smtClean="0">
                          <a:solidFill>
                            <a:srgbClr val="000000"/>
                          </a:solidFill>
                          <a:latin typeface="Calibri"/>
                        </a:rPr>
                        <a:t> Institute of Chhattisgarh, Raipur (</a:t>
                      </a:r>
                      <a:r>
                        <a:rPr lang="en-US" sz="1200" b="1" i="0" u="none" strike="noStrike" baseline="0" dirty="0" err="1" smtClean="0">
                          <a:solidFill>
                            <a:srgbClr val="000000"/>
                          </a:solidFill>
                          <a:latin typeface="Calibri"/>
                        </a:rPr>
                        <a:t>Pt.JawaharLal</a:t>
                      </a:r>
                      <a:r>
                        <a:rPr lang="en-US" sz="1200" b="1" i="0" u="none" strike="noStrike" baseline="0" dirty="0" smtClean="0">
                          <a:solidFill>
                            <a:srgbClr val="000000"/>
                          </a:solidFill>
                          <a:latin typeface="Calibri"/>
                        </a:rPr>
                        <a:t> Nehru Medical </a:t>
                      </a:r>
                      <a:r>
                        <a:rPr lang="en-US" sz="1200" b="1" i="0" u="none" strike="noStrike" baseline="0" dirty="0" err="1" smtClean="0">
                          <a:solidFill>
                            <a:srgbClr val="000000"/>
                          </a:solidFill>
                          <a:latin typeface="Calibri"/>
                        </a:rPr>
                        <a:t>College,Raipur</a:t>
                      </a:r>
                      <a:r>
                        <a:rPr lang="en-US" sz="1200" b="1" i="0" u="none" strike="noStrike" baseline="0" dirty="0" smtClean="0">
                          <a:solidFill>
                            <a:srgbClr val="000000"/>
                          </a:solidFill>
                          <a:latin typeface="Calibri"/>
                        </a:rPr>
                        <a:t>)</a:t>
                      </a:r>
                    </a:p>
                    <a:p>
                      <a:pPr marL="91440" lvl="1" algn="l" fontAlgn="ctr"/>
                      <a:r>
                        <a:rPr lang="en-US" sz="1200" b="1" i="0" u="none" strike="noStrike" dirty="0" err="1" smtClean="0">
                          <a:solidFill>
                            <a:srgbClr val="000000"/>
                          </a:solidFill>
                          <a:latin typeface="Calibri"/>
                        </a:rPr>
                        <a:t>Kailash</a:t>
                      </a:r>
                      <a:r>
                        <a:rPr lang="en-US" sz="1200" b="1" i="0" u="none" strike="noStrike" dirty="0" smtClean="0">
                          <a:solidFill>
                            <a:srgbClr val="000000"/>
                          </a:solidFill>
                          <a:latin typeface="Calibri"/>
                        </a:rPr>
                        <a:t> Nagar Near Industrial Estate, Bhilai</a:t>
                      </a:r>
                    </a:p>
                    <a:p>
                      <a:pPr marL="91440" lvl="1" algn="l" fontAlgn="ctr"/>
                      <a:r>
                        <a:rPr lang="en-US" sz="1200" b="1" i="0" u="none" strike="noStrike" dirty="0" err="1" smtClean="0">
                          <a:solidFill>
                            <a:srgbClr val="000000"/>
                          </a:solidFill>
                          <a:latin typeface="Calibri"/>
                        </a:rPr>
                        <a:t>Distt</a:t>
                      </a:r>
                      <a:r>
                        <a:rPr lang="en-US" sz="1200" b="1" i="0" u="none" strike="noStrike" dirty="0" smtClean="0">
                          <a:solidFill>
                            <a:srgbClr val="000000"/>
                          </a:solidFill>
                          <a:latin typeface="Calibri"/>
                        </a:rPr>
                        <a:t>.-Durg (C.G)</a:t>
                      </a:r>
                    </a:p>
                    <a:p>
                      <a:pPr marL="91440" lvl="1" algn="l" fontAlgn="ctr"/>
                      <a:r>
                        <a:rPr lang="en-US" sz="1200" b="1" i="0" u="none" strike="noStrike" dirty="0" smtClean="0">
                          <a:solidFill>
                            <a:srgbClr val="000000"/>
                          </a:solidFill>
                          <a:latin typeface="Calibri"/>
                        </a:rPr>
                        <a:t>PIN-490026</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200" b="0" i="0" u="none" strike="noStrike" dirty="0" smtClean="0">
                          <a:solidFill>
                            <a:srgbClr val="000000"/>
                          </a:solidFill>
                          <a:latin typeface="Calibri"/>
                        </a:rPr>
                        <a:t>Biotechnology</a:t>
                      </a:r>
                      <a:endParaRPr lang="en-U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609600" y="838200"/>
            <a:ext cx="830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Ph.D programme 2017/18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Schedule of programme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990600" y="1752600"/>
          <a:ext cx="7010400" cy="3809998"/>
        </p:xfrm>
        <a:graphic>
          <a:graphicData uri="http://schemas.openxmlformats.org/drawingml/2006/table">
            <a:tbl>
              <a:tblPr/>
              <a:tblGrid>
                <a:gridCol w="342429"/>
                <a:gridCol w="4678250"/>
                <a:gridCol w="1989721"/>
              </a:tblGrid>
              <a:tr h="425993">
                <a:tc>
                  <a:txBody>
                    <a:bodyPr/>
                    <a:lstStyle/>
                    <a:p>
                      <a:pPr marL="0" marR="0" algn="ctr">
                        <a:lnSpc>
                          <a:spcPct val="115000"/>
                        </a:lnSpc>
                        <a:spcBef>
                          <a:spcPts val="0"/>
                        </a:spcBef>
                        <a:spcAft>
                          <a:spcPts val="0"/>
                        </a:spcAft>
                      </a:pPr>
                      <a:r>
                        <a:rPr lang="en-US" sz="1100">
                          <a:latin typeface="Calibri"/>
                          <a:ea typeface="Calibri"/>
                          <a:cs typeface="Mangal"/>
                        </a:rPr>
                        <a:t>1</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Advertisement date</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02.07.2018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93">
                <a:tc>
                  <a:txBody>
                    <a:bodyPr/>
                    <a:lstStyle/>
                    <a:p>
                      <a:pPr marL="0" marR="0" algn="ctr">
                        <a:lnSpc>
                          <a:spcPct val="115000"/>
                        </a:lnSpc>
                        <a:spcBef>
                          <a:spcPts val="0"/>
                        </a:spcBef>
                        <a:spcAft>
                          <a:spcPts val="0"/>
                        </a:spcAft>
                      </a:pPr>
                      <a:r>
                        <a:rPr lang="en-US" sz="1100">
                          <a:latin typeface="Calibri"/>
                          <a:ea typeface="Calibri"/>
                          <a:cs typeface="Mangal"/>
                        </a:rPr>
                        <a:t>2</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Submission of application form at approved research centre</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18.07.2018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703">
                <a:tc>
                  <a:txBody>
                    <a:bodyPr/>
                    <a:lstStyle/>
                    <a:p>
                      <a:pPr marL="0" marR="0" algn="ctr">
                        <a:lnSpc>
                          <a:spcPct val="115000"/>
                        </a:lnSpc>
                        <a:spcBef>
                          <a:spcPts val="0"/>
                        </a:spcBef>
                        <a:spcAft>
                          <a:spcPts val="0"/>
                        </a:spcAft>
                      </a:pPr>
                      <a:r>
                        <a:rPr lang="en-US" sz="1100">
                          <a:latin typeface="Calibri"/>
                          <a:ea typeface="Calibri"/>
                          <a:cs typeface="Mangal"/>
                        </a:rPr>
                        <a:t>3</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Scrutinized forms submission date for DRC to the University</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04.08.2018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93">
                <a:tc>
                  <a:txBody>
                    <a:bodyPr/>
                    <a:lstStyle/>
                    <a:p>
                      <a:pPr marL="0" marR="0" algn="ctr">
                        <a:lnSpc>
                          <a:spcPct val="115000"/>
                        </a:lnSpc>
                        <a:spcBef>
                          <a:spcPts val="0"/>
                        </a:spcBef>
                        <a:spcAft>
                          <a:spcPts val="0"/>
                        </a:spcAft>
                      </a:pPr>
                      <a:r>
                        <a:rPr lang="en-US" sz="1100">
                          <a:latin typeface="Calibri"/>
                          <a:ea typeface="Calibri"/>
                          <a:cs typeface="Mangal"/>
                        </a:rPr>
                        <a:t>4</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Checking of received applications</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06.08.2018 to 11.08.2018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93">
                <a:tc>
                  <a:txBody>
                    <a:bodyPr/>
                    <a:lstStyle/>
                    <a:p>
                      <a:pPr marL="0" marR="0" algn="ctr">
                        <a:lnSpc>
                          <a:spcPct val="115000"/>
                        </a:lnSpc>
                        <a:spcBef>
                          <a:spcPts val="0"/>
                        </a:spcBef>
                        <a:spcAft>
                          <a:spcPts val="0"/>
                        </a:spcAft>
                      </a:pPr>
                      <a:r>
                        <a:rPr lang="en-US" sz="1100">
                          <a:latin typeface="Calibri"/>
                          <a:ea typeface="Calibri"/>
                          <a:cs typeface="Mangal"/>
                        </a:rPr>
                        <a:t>5</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Declaration of provisional list of eligible candidates</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16.08.2018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93">
                <a:tc>
                  <a:txBody>
                    <a:bodyPr/>
                    <a:lstStyle/>
                    <a:p>
                      <a:pPr marL="0" marR="0" algn="ctr">
                        <a:lnSpc>
                          <a:spcPct val="115000"/>
                        </a:lnSpc>
                        <a:spcBef>
                          <a:spcPts val="0"/>
                        </a:spcBef>
                        <a:spcAft>
                          <a:spcPts val="0"/>
                        </a:spcAft>
                      </a:pPr>
                      <a:r>
                        <a:rPr lang="en-US" sz="1100">
                          <a:latin typeface="Calibri"/>
                          <a:ea typeface="Calibri"/>
                          <a:cs typeface="Mangal"/>
                        </a:rPr>
                        <a:t>6</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Objection &amp; Claim</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17.08.2018 to 20.08.2018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703">
                <a:tc>
                  <a:txBody>
                    <a:bodyPr/>
                    <a:lstStyle/>
                    <a:p>
                      <a:pPr marL="0" marR="0" algn="ctr">
                        <a:lnSpc>
                          <a:spcPct val="115000"/>
                        </a:lnSpc>
                        <a:spcBef>
                          <a:spcPts val="0"/>
                        </a:spcBef>
                        <a:spcAft>
                          <a:spcPts val="0"/>
                        </a:spcAft>
                      </a:pPr>
                      <a:r>
                        <a:rPr lang="en-US" sz="1100">
                          <a:latin typeface="Calibri"/>
                          <a:ea typeface="Calibri"/>
                          <a:cs typeface="Mangal"/>
                        </a:rPr>
                        <a:t>7</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Result of objection &amp; claim</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23.08.2018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93">
                <a:tc>
                  <a:txBody>
                    <a:bodyPr/>
                    <a:lstStyle/>
                    <a:p>
                      <a:pPr marL="0" marR="0" algn="ctr">
                        <a:lnSpc>
                          <a:spcPct val="115000"/>
                        </a:lnSpc>
                        <a:spcBef>
                          <a:spcPts val="0"/>
                        </a:spcBef>
                        <a:spcAft>
                          <a:spcPts val="0"/>
                        </a:spcAft>
                      </a:pPr>
                      <a:r>
                        <a:rPr lang="en-US" sz="1100">
                          <a:latin typeface="Calibri"/>
                          <a:ea typeface="Calibri"/>
                          <a:cs typeface="Mangal"/>
                        </a:rPr>
                        <a:t>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Final list of eligible candidates</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Calibri"/>
                          <a:cs typeface="Mangal"/>
                        </a:rPr>
                        <a:t>24.08.2018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634">
                <a:tc>
                  <a:txBody>
                    <a:bodyPr/>
                    <a:lstStyle/>
                    <a:p>
                      <a:pPr marL="0" marR="0" algn="ctr">
                        <a:lnSpc>
                          <a:spcPct val="115000"/>
                        </a:lnSpc>
                        <a:spcBef>
                          <a:spcPts val="0"/>
                        </a:spcBef>
                        <a:spcAft>
                          <a:spcPts val="0"/>
                        </a:spcAft>
                      </a:pPr>
                      <a:r>
                        <a:rPr lang="en-US" sz="1100">
                          <a:latin typeface="Calibri"/>
                          <a:ea typeface="Calibri"/>
                          <a:cs typeface="Mangal"/>
                        </a:rPr>
                        <a:t>9</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Calibri"/>
                          <a:ea typeface="Calibri"/>
                          <a:cs typeface="Mangal"/>
                        </a:rPr>
                        <a:t>Entrance exam date</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Calibri"/>
                          <a:ea typeface="Calibri"/>
                          <a:cs typeface="Mangal"/>
                        </a:rPr>
                        <a:t>01.09.2018</a:t>
                      </a:r>
                    </a:p>
                  </a:txBody>
                  <a:tcPr marL="65496" marR="65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90601"/>
          <a:ext cx="8229600" cy="5657027"/>
        </p:xfrm>
        <a:graphic>
          <a:graphicData uri="http://schemas.openxmlformats.org/drawingml/2006/table">
            <a:tbl>
              <a:tblPr/>
              <a:tblGrid>
                <a:gridCol w="8229600"/>
              </a:tblGrid>
              <a:tr h="1731203">
                <a:tc>
                  <a:txBody>
                    <a:bodyPr/>
                    <a:lstStyle/>
                    <a:p>
                      <a:pPr marL="0" marR="0" algn="ctr">
                        <a:lnSpc>
                          <a:spcPct val="115000"/>
                        </a:lnSpc>
                        <a:spcBef>
                          <a:spcPts val="0"/>
                        </a:spcBef>
                        <a:spcAft>
                          <a:spcPts val="0"/>
                        </a:spcAft>
                      </a:pPr>
                      <a:r>
                        <a:rPr lang="en-US" sz="1000" b="1" dirty="0">
                          <a:latin typeface="Calibri"/>
                          <a:ea typeface="Calibri"/>
                          <a:cs typeface="Calibri"/>
                        </a:rPr>
                        <a:t> </a:t>
                      </a:r>
                      <a:r>
                        <a:rPr lang="en-US" sz="2000" b="1" dirty="0">
                          <a:latin typeface="Calibri"/>
                          <a:ea typeface="Calibri"/>
                          <a:cs typeface="Calibri"/>
                        </a:rPr>
                        <a:t>Chhattisgarh Swami Vivekanand </a:t>
                      </a:r>
                      <a:r>
                        <a:rPr lang="en-US" sz="2000" b="1" dirty="0" smtClean="0">
                          <a:latin typeface="Calibri"/>
                          <a:ea typeface="Calibri"/>
                          <a:cs typeface="Calibri"/>
                        </a:rPr>
                        <a:t>Technical</a:t>
                      </a:r>
                      <a:r>
                        <a:rPr lang="en-US" sz="2000" b="1" baseline="0" dirty="0" smtClean="0">
                          <a:latin typeface="Calibri"/>
                          <a:ea typeface="Calibri"/>
                          <a:cs typeface="Times New Roman"/>
                        </a:rPr>
                        <a:t>  </a:t>
                      </a:r>
                      <a:r>
                        <a:rPr lang="en-US" sz="2000" b="1" dirty="0" smtClean="0">
                          <a:latin typeface="Calibri"/>
                          <a:ea typeface="Calibri"/>
                          <a:cs typeface="Calibri"/>
                        </a:rPr>
                        <a:t>University</a:t>
                      </a:r>
                      <a:r>
                        <a:rPr lang="en-US" sz="2000" b="1" dirty="0">
                          <a:latin typeface="Calibri"/>
                          <a:ea typeface="Calibri"/>
                          <a:cs typeface="Calibri"/>
                        </a:rPr>
                        <a:t>, Bhilai</a:t>
                      </a:r>
                      <a:endParaRPr lang="en-US" sz="2000" dirty="0">
                        <a:latin typeface="Calibri"/>
                        <a:ea typeface="Calibri"/>
                        <a:cs typeface="Times New Roman"/>
                      </a:endParaRPr>
                    </a:p>
                    <a:p>
                      <a:pPr marL="0" marR="0" algn="ctr">
                        <a:lnSpc>
                          <a:spcPct val="115000"/>
                        </a:lnSpc>
                        <a:spcBef>
                          <a:spcPts val="0"/>
                        </a:spcBef>
                        <a:spcAft>
                          <a:spcPts val="0"/>
                        </a:spcAft>
                      </a:pPr>
                      <a:r>
                        <a:rPr lang="en-US" sz="800" dirty="0">
                          <a:latin typeface="Calibri"/>
                          <a:ea typeface="Calibri"/>
                          <a:cs typeface="Calibri"/>
                        </a:rPr>
                        <a:t>      </a:t>
                      </a:r>
                      <a:r>
                        <a:rPr kumimoji="0" lang="en-US" sz="1400" b="0" i="0" kern="1200" dirty="0" err="1" smtClean="0">
                          <a:solidFill>
                            <a:schemeClr val="tx1"/>
                          </a:solidFill>
                          <a:latin typeface="+mn-lt"/>
                          <a:ea typeface="+mn-ea"/>
                          <a:cs typeface="+mn-cs"/>
                        </a:rPr>
                        <a:t>Newai</a:t>
                      </a:r>
                      <a:r>
                        <a:rPr kumimoji="0" lang="en-US" sz="1400" b="0" i="0" kern="1200" dirty="0" smtClean="0">
                          <a:solidFill>
                            <a:schemeClr val="tx1"/>
                          </a:solidFill>
                          <a:latin typeface="+mn-lt"/>
                          <a:ea typeface="+mn-ea"/>
                          <a:cs typeface="+mn-cs"/>
                        </a:rPr>
                        <a:t>, P.O.-</a:t>
                      </a:r>
                      <a:r>
                        <a:rPr kumimoji="0" lang="en-US" sz="1400" b="0" i="0" kern="1200" dirty="0" err="1" smtClean="0">
                          <a:solidFill>
                            <a:schemeClr val="tx1"/>
                          </a:solidFill>
                          <a:latin typeface="+mn-lt"/>
                          <a:ea typeface="+mn-ea"/>
                          <a:cs typeface="+mn-cs"/>
                        </a:rPr>
                        <a:t>Newai</a:t>
                      </a:r>
                      <a:r>
                        <a:rPr kumimoji="0" lang="en-US" sz="1400" b="0" i="0" kern="1200" dirty="0" smtClean="0">
                          <a:solidFill>
                            <a:schemeClr val="tx1"/>
                          </a:solidFill>
                          <a:latin typeface="+mn-lt"/>
                          <a:ea typeface="+mn-ea"/>
                          <a:cs typeface="+mn-cs"/>
                        </a:rPr>
                        <a:t>, District-</a:t>
                      </a:r>
                      <a:r>
                        <a:rPr kumimoji="0" lang="en-US" sz="1400" b="0" i="0" kern="1200" dirty="0" err="1" smtClean="0">
                          <a:solidFill>
                            <a:schemeClr val="tx1"/>
                          </a:solidFill>
                          <a:latin typeface="+mn-lt"/>
                          <a:ea typeface="+mn-ea"/>
                          <a:cs typeface="+mn-cs"/>
                        </a:rPr>
                        <a:t>Durg</a:t>
                      </a:r>
                      <a:r>
                        <a:rPr kumimoji="0" lang="en-US" sz="1400" b="0" i="0" kern="1200" dirty="0" smtClean="0">
                          <a:solidFill>
                            <a:schemeClr val="tx1"/>
                          </a:solidFill>
                          <a:latin typeface="+mn-lt"/>
                          <a:ea typeface="+mn-ea"/>
                          <a:cs typeface="+mn-cs"/>
                        </a:rPr>
                        <a:t>, (Chhattisgarh) PIN-</a:t>
                      </a:r>
                      <a:r>
                        <a:rPr kumimoji="0" lang="en-US" sz="1400" kern="1200" dirty="0" smtClean="0">
                          <a:solidFill>
                            <a:schemeClr val="tx1"/>
                          </a:solidFill>
                          <a:latin typeface="Calibri"/>
                          <a:ea typeface="Calibri"/>
                          <a:cs typeface="Calibri"/>
                        </a:rPr>
                        <a:t>491107</a:t>
                      </a:r>
                      <a:endParaRPr kumimoji="0" lang="en-US" sz="1400" kern="1200" dirty="0">
                        <a:solidFill>
                          <a:schemeClr val="tx1"/>
                        </a:solidFill>
                        <a:latin typeface="Calibri"/>
                        <a:ea typeface="Calibri"/>
                        <a:cs typeface="Calibri"/>
                      </a:endParaRPr>
                    </a:p>
                    <a:p>
                      <a:pPr marL="0" marR="0" algn="ctr">
                        <a:lnSpc>
                          <a:spcPct val="115000"/>
                        </a:lnSpc>
                        <a:spcBef>
                          <a:spcPts val="0"/>
                        </a:spcBef>
                        <a:spcAft>
                          <a:spcPts val="0"/>
                        </a:spcAft>
                      </a:pPr>
                      <a:r>
                        <a:rPr lang="en-US" sz="1400" dirty="0">
                          <a:latin typeface="Calibri"/>
                          <a:ea typeface="Calibri"/>
                          <a:cs typeface="Calibri"/>
                        </a:rPr>
                        <a:t>       </a:t>
                      </a:r>
                      <a:r>
                        <a:rPr lang="en-US" sz="1400" dirty="0" smtClean="0">
                          <a:latin typeface="Calibri"/>
                          <a:ea typeface="Calibri"/>
                          <a:cs typeface="Calibri"/>
                        </a:rPr>
                        <a:t>Phone </a:t>
                      </a:r>
                      <a:r>
                        <a:rPr lang="en-US" sz="1400" dirty="0">
                          <a:latin typeface="Calibri"/>
                          <a:ea typeface="Calibri"/>
                          <a:cs typeface="Calibri"/>
                        </a:rPr>
                        <a:t>: (0788) </a:t>
                      </a:r>
                      <a:r>
                        <a:rPr kumimoji="0" lang="en-US" sz="1400" kern="1200" dirty="0" smtClean="0">
                          <a:solidFill>
                            <a:schemeClr val="tx1"/>
                          </a:solidFill>
                          <a:latin typeface="Calibri"/>
                          <a:ea typeface="Calibri"/>
                          <a:cs typeface="Calibri"/>
                        </a:rPr>
                        <a:t>2200062</a:t>
                      </a:r>
                      <a:r>
                        <a:rPr lang="en-US" sz="1400" dirty="0" smtClean="0">
                          <a:latin typeface="Calibri"/>
                          <a:ea typeface="Calibri"/>
                          <a:cs typeface="Calibri"/>
                        </a:rPr>
                        <a:t>, </a:t>
                      </a:r>
                      <a:r>
                        <a:rPr lang="en-US" sz="1400" dirty="0">
                          <a:latin typeface="Calibri"/>
                          <a:ea typeface="Calibri"/>
                          <a:cs typeface="Calibri"/>
                        </a:rPr>
                        <a:t>Fax : (0788) </a:t>
                      </a:r>
                      <a:r>
                        <a:rPr kumimoji="0" lang="en-US" sz="1400" kern="1200" dirty="0" smtClean="0">
                          <a:solidFill>
                            <a:schemeClr val="tx1"/>
                          </a:solidFill>
                          <a:latin typeface="Calibri"/>
                          <a:ea typeface="Calibri"/>
                          <a:cs typeface="Calibri"/>
                        </a:rPr>
                        <a:t>2445020</a:t>
                      </a:r>
                    </a:p>
                    <a:p>
                      <a:pPr marL="0" marR="0" algn="ctr">
                        <a:lnSpc>
                          <a:spcPct val="115000"/>
                        </a:lnSpc>
                        <a:spcBef>
                          <a:spcPts val="0"/>
                        </a:spcBef>
                        <a:spcAft>
                          <a:spcPts val="0"/>
                        </a:spcAft>
                      </a:pPr>
                      <a:r>
                        <a:rPr lang="en-US" sz="1400" dirty="0" smtClean="0">
                          <a:latin typeface="Calibri"/>
                          <a:ea typeface="Calibri"/>
                          <a:cs typeface="Calibri"/>
                        </a:rPr>
                        <a:t>        </a:t>
                      </a:r>
                      <a:r>
                        <a:rPr lang="en-US" sz="1400" dirty="0">
                          <a:latin typeface="Calibri"/>
                          <a:ea typeface="Calibri"/>
                          <a:cs typeface="Calibri"/>
                        </a:rPr>
                        <a:t>Website : </a:t>
                      </a:r>
                      <a:r>
                        <a:rPr lang="en-US" sz="1400" u="sng" dirty="0">
                          <a:solidFill>
                            <a:srgbClr val="0000FF"/>
                          </a:solidFill>
                          <a:latin typeface="Calibri"/>
                          <a:ea typeface="Calibri"/>
                          <a:cs typeface="Calibri"/>
                          <a:hlinkClick r:id="rId2"/>
                        </a:rPr>
                        <a:t>www.csvtu.ac.in</a:t>
                      </a:r>
                      <a:r>
                        <a:rPr lang="en-US" sz="1400" dirty="0">
                          <a:latin typeface="Calibri"/>
                          <a:ea typeface="Calibri"/>
                          <a:cs typeface="Calibri"/>
                        </a:rPr>
                        <a:t>, E-mail : </a:t>
                      </a:r>
                      <a:r>
                        <a:rPr lang="en-US" sz="1400" dirty="0">
                          <a:latin typeface="Calibri"/>
                          <a:ea typeface="Calibri"/>
                          <a:cs typeface="Calibri"/>
                          <a:hlinkClick r:id="rId3"/>
                        </a:rPr>
                        <a:t>registrar@csvtu.ac.in</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997">
                <a:tc>
                  <a:txBody>
                    <a:bodyPr/>
                    <a:lstStyle/>
                    <a:p>
                      <a:pPr marL="0" marR="0" algn="ctr">
                        <a:lnSpc>
                          <a:spcPct val="115000"/>
                        </a:lnSpc>
                        <a:spcBef>
                          <a:spcPts val="0"/>
                        </a:spcBef>
                        <a:spcAft>
                          <a:spcPts val="0"/>
                        </a:spcAft>
                      </a:pPr>
                      <a:r>
                        <a:rPr lang="en-US" sz="1200" b="1" u="sng" kern="1200" dirty="0">
                          <a:solidFill>
                            <a:srgbClr val="000000"/>
                          </a:solidFill>
                          <a:latin typeface="Times New Roman"/>
                          <a:ea typeface="Calibri"/>
                          <a:cs typeface="Mangal"/>
                        </a:rPr>
                        <a:t>ADMISSION IN Ph.D. PROGRAMME  </a:t>
                      </a:r>
                      <a:r>
                        <a:rPr lang="en-US" sz="1200" b="1" u="sng" kern="1200" dirty="0" smtClean="0">
                          <a:solidFill>
                            <a:srgbClr val="000000"/>
                          </a:solidFill>
                          <a:latin typeface="Times New Roman"/>
                          <a:ea typeface="Calibri"/>
                          <a:cs typeface="Mangal"/>
                        </a:rPr>
                        <a:t>2018</a:t>
                      </a:r>
                    </a:p>
                    <a:p>
                      <a:pPr marL="0" marR="0" algn="ctr">
                        <a:lnSpc>
                          <a:spcPct val="115000"/>
                        </a:lnSpc>
                        <a:spcBef>
                          <a:spcPts val="0"/>
                        </a:spcBef>
                        <a:spcAft>
                          <a:spcPts val="0"/>
                        </a:spcAft>
                      </a:pPr>
                      <a:endParaRPr lang="en-US" sz="1400" b="1" u="sng" kern="1200" dirty="0" smtClean="0">
                        <a:solidFill>
                          <a:srgbClr val="000000"/>
                        </a:solidFill>
                        <a:latin typeface="+mj-lt"/>
                        <a:ea typeface="Calibri"/>
                        <a:cs typeface="Times New Roman" pitchFamily="18" charset="0"/>
                      </a:endParaRPr>
                    </a:p>
                    <a:p>
                      <a:pPr marL="0" marR="0" algn="just">
                        <a:lnSpc>
                          <a:spcPct val="115000"/>
                        </a:lnSpc>
                        <a:spcBef>
                          <a:spcPts val="0"/>
                        </a:spcBef>
                        <a:spcAft>
                          <a:spcPts val="0"/>
                        </a:spcAft>
                      </a:pPr>
                      <a:r>
                        <a:rPr kumimoji="0" lang="en-US" sz="1400" kern="1200" dirty="0" smtClean="0">
                          <a:solidFill>
                            <a:schemeClr val="tx1"/>
                          </a:solidFill>
                          <a:latin typeface="+mj-lt"/>
                          <a:ea typeface="+mn-ea"/>
                          <a:cs typeface="Times New Roman" pitchFamily="18" charset="0"/>
                        </a:rPr>
                        <a:t>Adv. No. 74 / CSVTU/PhD/2018                                                                                   Bhilai-Newai Date:  02/ 07 / 2018 </a:t>
                      </a:r>
                    </a:p>
                    <a:p>
                      <a:pPr marL="0" marR="0" algn="just">
                        <a:lnSpc>
                          <a:spcPct val="115000"/>
                        </a:lnSpc>
                        <a:spcBef>
                          <a:spcPts val="0"/>
                        </a:spcBef>
                        <a:spcAft>
                          <a:spcPts val="0"/>
                        </a:spcAft>
                      </a:pPr>
                      <a:r>
                        <a:rPr kumimoji="0" lang="en-US" sz="1400" kern="1200" dirty="0" smtClean="0">
                          <a:solidFill>
                            <a:schemeClr val="tx1"/>
                          </a:solidFill>
                          <a:latin typeface="+mj-lt"/>
                          <a:ea typeface="+mn-ea"/>
                          <a:cs typeface="Times New Roman" pitchFamily="18" charset="0"/>
                        </a:rPr>
                        <a:t>Applications are invited in prescribed form for admission in Ph.D. Programme in the disciplines of Applied Chemistry, Applied Mathematics, Applied Physics, Bio-technology, Civil Engineering, Computer Applications, Computer Science &amp; Engineering, Electrical Engineering, Electrical &amp; Electronics Engineering, Electronics &amp; Instrumentation, Electronics &amp; Telecommunication, Humanities, Information Technology, Management, Mechanical Engineering and Pharmacy. Notification No.1609/CSVTU/Ph.D./2018 Bhilai, Dated: 02/07 /2018 for admission in Ph.D. programme, detailed syllabus, vacant seat position, list of Research Center, application form and modified ordinance no. 10 and all relevant information are available on </a:t>
                      </a:r>
                      <a:r>
                        <a:rPr kumimoji="0" lang="en-US" sz="1400" b="1" u="sng" kern="1200" dirty="0" smtClean="0">
                          <a:solidFill>
                            <a:schemeClr val="tx1"/>
                          </a:solidFill>
                          <a:latin typeface="+mj-lt"/>
                          <a:ea typeface="+mn-ea"/>
                          <a:cs typeface="Times New Roman" pitchFamily="18" charset="0"/>
                          <a:hlinkClick r:id="rId2"/>
                        </a:rPr>
                        <a:t>www.csvtu.ac.in</a:t>
                      </a:r>
                      <a:r>
                        <a:rPr kumimoji="0" lang="en-US" sz="1400" b="1" kern="1200" dirty="0" smtClean="0">
                          <a:solidFill>
                            <a:schemeClr val="tx1"/>
                          </a:solidFill>
                          <a:latin typeface="+mj-lt"/>
                          <a:ea typeface="+mn-ea"/>
                          <a:cs typeface="Times New Roman" pitchFamily="18" charset="0"/>
                        </a:rPr>
                        <a:t>.</a:t>
                      </a:r>
                      <a:r>
                        <a:rPr kumimoji="0" lang="en-US" sz="1400" kern="1200" dirty="0" smtClean="0">
                          <a:solidFill>
                            <a:schemeClr val="tx1"/>
                          </a:solidFill>
                          <a:latin typeface="+mj-lt"/>
                          <a:ea typeface="+mn-ea"/>
                          <a:cs typeface="Times New Roman" pitchFamily="18" charset="0"/>
                        </a:rPr>
                        <a:t> </a:t>
                      </a:r>
                    </a:p>
                    <a:p>
                      <a:pPr marL="0" marR="0" algn="just">
                        <a:lnSpc>
                          <a:spcPct val="115000"/>
                        </a:lnSpc>
                        <a:spcBef>
                          <a:spcPts val="0"/>
                        </a:spcBef>
                        <a:spcAft>
                          <a:spcPts val="0"/>
                        </a:spcAft>
                        <a:buFont typeface="Wingdings" pitchFamily="2" charset="2"/>
                        <a:buChar char="Ø"/>
                      </a:pPr>
                      <a:r>
                        <a:rPr kumimoji="0" lang="en-US" sz="1400" kern="1200" baseline="0" dirty="0" smtClean="0">
                          <a:solidFill>
                            <a:schemeClr val="tx1"/>
                          </a:solidFill>
                          <a:latin typeface="+mj-lt"/>
                          <a:ea typeface="+mn-ea"/>
                          <a:cs typeface="Times New Roman" pitchFamily="18" charset="0"/>
                        </a:rPr>
                        <a:t> </a:t>
                      </a:r>
                      <a:r>
                        <a:rPr kumimoji="0" lang="en-US" sz="1400" b="1" kern="1200" dirty="0" smtClean="0">
                          <a:solidFill>
                            <a:schemeClr val="tx1"/>
                          </a:solidFill>
                          <a:latin typeface="+mj-lt"/>
                          <a:ea typeface="+mn-ea"/>
                          <a:cs typeface="Times New Roman" pitchFamily="18" charset="0"/>
                        </a:rPr>
                        <a:t>Last date for submission of application at the approved Research </a:t>
                      </a:r>
                    </a:p>
                    <a:p>
                      <a:pPr marL="0" marR="0" algn="just">
                        <a:lnSpc>
                          <a:spcPct val="115000"/>
                        </a:lnSpc>
                        <a:spcBef>
                          <a:spcPts val="0"/>
                        </a:spcBef>
                        <a:spcAft>
                          <a:spcPts val="0"/>
                        </a:spcAft>
                        <a:buFont typeface="Wingdings" pitchFamily="2" charset="2"/>
                        <a:buNone/>
                      </a:pPr>
                      <a:r>
                        <a:rPr kumimoji="0" lang="en-US" sz="1400" b="1" kern="1200" dirty="0" smtClean="0">
                          <a:solidFill>
                            <a:schemeClr val="tx1"/>
                          </a:solidFill>
                          <a:latin typeface="+mj-lt"/>
                          <a:ea typeface="+mn-ea"/>
                          <a:cs typeface="Times New Roman" pitchFamily="18" charset="0"/>
                        </a:rPr>
                        <a:t>   Center  is  “  18/07/ 2018”</a:t>
                      </a:r>
                    </a:p>
                    <a:p>
                      <a:pPr marL="0" marR="0" algn="just">
                        <a:lnSpc>
                          <a:spcPct val="115000"/>
                        </a:lnSpc>
                        <a:spcBef>
                          <a:spcPts val="0"/>
                        </a:spcBef>
                        <a:spcAft>
                          <a:spcPts val="0"/>
                        </a:spcAft>
                        <a:buFont typeface="Wingdings" pitchFamily="2" charset="2"/>
                        <a:buNone/>
                      </a:pPr>
                      <a:r>
                        <a:rPr kumimoji="0" lang="en-US" sz="1400" b="1" kern="1200" dirty="0" smtClean="0">
                          <a:solidFill>
                            <a:schemeClr val="tx1"/>
                          </a:solidFill>
                          <a:latin typeface="+mj-lt"/>
                          <a:ea typeface="+mn-ea"/>
                          <a:cs typeface="Times New Roman" pitchFamily="18" charset="0"/>
                        </a:rPr>
                        <a:t>Note:     Applicant who had applied in year 2018 for admission in Ph.D. </a:t>
                      </a:r>
                    </a:p>
                    <a:p>
                      <a:pPr marL="0" marR="0" algn="just">
                        <a:lnSpc>
                          <a:spcPct val="115000"/>
                        </a:lnSpc>
                        <a:spcBef>
                          <a:spcPts val="0"/>
                        </a:spcBef>
                        <a:spcAft>
                          <a:spcPts val="0"/>
                        </a:spcAft>
                        <a:buFont typeface="Wingdings" pitchFamily="2" charset="2"/>
                        <a:buNone/>
                        <a:tabLst>
                          <a:tab pos="635000" algn="l"/>
                        </a:tabLst>
                      </a:pPr>
                      <a:r>
                        <a:rPr kumimoji="0" lang="en-US" sz="1400" b="1" kern="1200" dirty="0" smtClean="0">
                          <a:solidFill>
                            <a:schemeClr val="tx1"/>
                          </a:solidFill>
                          <a:latin typeface="+mj-lt"/>
                          <a:ea typeface="+mn-ea"/>
                          <a:cs typeface="Times New Roman" pitchFamily="18" charset="0"/>
                        </a:rPr>
                        <a:t>              Programme need not apply again.</a:t>
                      </a:r>
                      <a:r>
                        <a:rPr kumimoji="0" lang="en-US" sz="1400" b="1" kern="1200" dirty="0" smtClean="0">
                          <a:solidFill>
                            <a:schemeClr val="tx1"/>
                          </a:solidFill>
                          <a:latin typeface="+mn-lt"/>
                          <a:ea typeface="+mn-ea"/>
                          <a:cs typeface="Times New Roman" pitchFamily="18" charset="0"/>
                        </a:rPr>
                        <a:t>                                                                                                </a:t>
                      </a:r>
                      <a:r>
                        <a:rPr kumimoji="0" lang="en-US" sz="1400" b="1" kern="1200" dirty="0" smtClean="0">
                          <a:solidFill>
                            <a:schemeClr val="tx1"/>
                          </a:solidFill>
                          <a:latin typeface="+mj-lt"/>
                          <a:ea typeface="+mn-ea"/>
                          <a:cs typeface="Times New Roman" pitchFamily="18" charset="0"/>
                        </a:rPr>
                        <a:t>REGISTRAR</a:t>
                      </a:r>
                      <a:endParaRPr kumimoji="0" lang="en-US" sz="1400" kern="1200" dirty="0" smtClean="0">
                        <a:solidFill>
                          <a:schemeClr val="tx1"/>
                        </a:solidFill>
                        <a:latin typeface="+mj-lt"/>
                        <a:ea typeface="+mn-ea"/>
                        <a:cs typeface="Times New Roman" pitchFamily="18" charset="0"/>
                      </a:endParaRPr>
                    </a:p>
                    <a:p>
                      <a:pPr marL="0" marR="0" algn="r">
                        <a:lnSpc>
                          <a:spcPct val="115000"/>
                        </a:lnSpc>
                        <a:spcBef>
                          <a:spcPts val="0"/>
                        </a:spcBef>
                        <a:spcAft>
                          <a:spcPts val="0"/>
                        </a:spcAft>
                      </a:pPr>
                      <a:r>
                        <a:rPr kumimoji="0" lang="en-US" sz="1400" b="1" kern="1200" dirty="0" smtClean="0">
                          <a:solidFill>
                            <a:schemeClr val="tx1"/>
                          </a:solidFill>
                          <a:latin typeface="+mj-lt"/>
                          <a:ea typeface="+mn-ea"/>
                          <a:cs typeface="Times New Roman" pitchFamily="18" charset="0"/>
                        </a:rPr>
                        <a:t>                                                                                                                                                                                CSVTU, Bhilai                                                                                      </a:t>
                      </a:r>
                      <a:endParaRPr kumimoji="0" lang="en-US" sz="1200" kern="1200" dirty="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0"/>
                        </a:spcAft>
                        <a:buFont typeface="Arial" pitchFamily="34" charset="0"/>
                        <a:buNone/>
                      </a:pPr>
                      <a:endParaRPr kumimoji="0" lang="en-US" sz="1600" kern="1200" dirty="0" smtClean="0">
                        <a:solidFill>
                          <a:schemeClr val="tx1"/>
                        </a:solidFill>
                        <a:latin typeface="Times New Roman" pitchFamily="18" charset="0"/>
                        <a:ea typeface="+mn-ea"/>
                        <a:cs typeface="Times New Roman"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8369" name="Picture 1" descr="CSVTU_Logo"/>
          <p:cNvPicPr>
            <a:picLocks noChangeAspect="1" noChangeArrowheads="1"/>
          </p:cNvPicPr>
          <p:nvPr/>
        </p:nvPicPr>
        <p:blipFill>
          <a:blip r:embed="rId4" cstate="print"/>
          <a:srcRect/>
          <a:stretch>
            <a:fillRect/>
          </a:stretch>
        </p:blipFill>
        <p:spPr bwMode="auto">
          <a:xfrm>
            <a:off x="838200" y="1447800"/>
            <a:ext cx="914400" cy="914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1905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5" name="Rectangle 3"/>
          <p:cNvSpPr>
            <a:spLocks noChangeArrowheads="1"/>
          </p:cNvSpPr>
          <p:nvPr/>
        </p:nvSpPr>
        <p:spPr bwMode="auto">
          <a:xfrm>
            <a:off x="0" y="2667000"/>
            <a:ext cx="8991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Ph.D. Entrance Examination Scheme, 2018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Maximum Marks – 100		                                                                              Duration of Examination – 3 hrs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8" name="Rectangle 6"/>
          <p:cNvSpPr>
            <a:spLocks noChangeArrowheads="1"/>
          </p:cNvSpPr>
          <p:nvPr/>
        </p:nvSpPr>
        <p:spPr bwMode="auto">
          <a:xfrm>
            <a:off x="1752600" y="4114800"/>
            <a:ext cx="329449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7330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Section – II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9" name="Rectangle 7"/>
          <p:cNvSpPr>
            <a:spLocks noChangeArrowheads="1"/>
          </p:cNvSpPr>
          <p:nvPr/>
        </p:nvSpPr>
        <p:spPr bwMode="auto">
          <a:xfrm>
            <a:off x="1752600" y="3276600"/>
            <a:ext cx="32512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7330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600" name="Rectangle 8"/>
          <p:cNvSpPr>
            <a:spLocks noChangeArrowheads="1"/>
          </p:cNvSpPr>
          <p:nvPr/>
        </p:nvSpPr>
        <p:spPr bwMode="auto">
          <a:xfrm>
            <a:off x="381000" y="3733800"/>
            <a:ext cx="8763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86500" algn="l"/>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Consisting of 40 objective type questions from relevant discipline of the syllabus.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601" name="Rectangle 9"/>
          <p:cNvSpPr>
            <a:spLocks noChangeArrowheads="1"/>
          </p:cNvSpPr>
          <p:nvPr/>
        </p:nvSpPr>
        <p:spPr bwMode="auto">
          <a:xfrm>
            <a:off x="-228600" y="4343400"/>
            <a:ext cx="9372600" cy="1675513"/>
          </a:xfrm>
          <a:prstGeom prst="rect">
            <a:avLst/>
          </a:prstGeom>
          <a:noFill/>
          <a:ln w="9525">
            <a:noFill/>
            <a:miter lim="800000"/>
            <a:headEnd/>
            <a:tailEnd/>
          </a:ln>
          <a:effectLst/>
        </p:spPr>
        <p:txBody>
          <a:bodyPr vert="horz" wrap="square" lIns="799848" tIns="399924" rIns="628452" bIns="43642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Consisting of 60 objective type questions from any of the specialization of the relevant discipline of the syllabus.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weightage for section I shall be 40% &amp; section II shall be 60%.</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0602"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4038600" y="762000"/>
            <a:ext cx="9334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962400" y="838200"/>
            <a:ext cx="1066800" cy="986425"/>
          </a:xfrm>
          <a:prstGeom prst="rect">
            <a:avLst/>
          </a:prstGeom>
          <a:noFill/>
          <a:ln w="9525">
            <a:noFill/>
            <a:miter lim="800000"/>
            <a:headEnd/>
            <a:tailEnd/>
          </a:ln>
        </p:spPr>
      </p:pic>
      <p:sp>
        <p:nvSpPr>
          <p:cNvPr id="112644" name="Rectangle 4"/>
          <p:cNvSpPr>
            <a:spLocks noChangeArrowheads="1"/>
          </p:cNvSpPr>
          <p:nvPr/>
        </p:nvSpPr>
        <p:spPr bwMode="auto">
          <a:xfrm>
            <a:off x="0" y="2057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46" name="Rectangle 6"/>
          <p:cNvSpPr>
            <a:spLocks noChangeArrowheads="1"/>
          </p:cNvSpPr>
          <p:nvPr/>
        </p:nvSpPr>
        <p:spPr bwMode="auto">
          <a:xfrm>
            <a:off x="1752600" y="2438400"/>
            <a:ext cx="581473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47" name="Rectangle 7"/>
          <p:cNvSpPr>
            <a:spLocks noChangeArrowheads="1"/>
          </p:cNvSpPr>
          <p:nvPr/>
        </p:nvSpPr>
        <p:spPr bwMode="auto">
          <a:xfrm>
            <a:off x="838200" y="2895600"/>
            <a:ext cx="533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257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Biotechnology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552575"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0" marR="0" lvl="0" indent="1552575" algn="ctr" defTabSz="914400" rtl="0" eaLnBrk="0" fontAlgn="base" latinLnBrk="0" hangingPunct="0">
              <a:lnSpc>
                <a:spcPct val="100000"/>
              </a:lnSpc>
              <a:spcBef>
                <a:spcPct val="0"/>
              </a:spcBef>
              <a:spcAft>
                <a:spcPct val="0"/>
              </a:spcAft>
              <a:buClrTx/>
              <a:buSzTx/>
              <a:buFontTx/>
              <a:buNone/>
              <a:tabLst/>
            </a:pPr>
            <a:r>
              <a:rPr lang="en-US" sz="1400" b="1" dirty="0" smtClean="0">
                <a:solidFill>
                  <a:srgbClr val="000000"/>
                </a:solidFill>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48" name="Rectangle 8"/>
          <p:cNvSpPr>
            <a:spLocks noChangeArrowheads="1"/>
          </p:cNvSpPr>
          <p:nvPr/>
        </p:nvSpPr>
        <p:spPr bwMode="auto">
          <a:xfrm>
            <a:off x="152400" y="3657600"/>
            <a:ext cx="8763000" cy="2693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Microbiology: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Prokaryotic and eukaryotic cell structure; Microbial nutrition, growth and control; Microbial metabolism (aerobic and anaerobic respiration, photosynthesis); Nitrogen fixation; Chemical basis of mutations and mutagens; Microbial genetics (plasmids, transformation, transduction, conjugation); Microbial diversity and characteristic features; Viruses.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Biochemistry: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Bimolecular and their conformation;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Ramachandran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map; Weak inter- molecular interactions in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biomacromolecules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Chemical and functional nature of  enzymes; Kinetics of single substrate and bi-substrate enzyme catalyzed reactions; Bioenergetics; Metabolism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Glycolysis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TCA and Oxidative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phosphorylation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Membrane transport and pumps; Cell cycle and cell growth control; Cell signaling and signal transduction; Biochemical and biophysical techniques for macromolecular analysis.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Molecular Biology and Genetics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Molecular structure of genes and chromosomes; DNA replication and control; Transcription and its control; Translational processes; Regulatory controls in prokaryotes and eukaryotes;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Mendelian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inheritance; Gene interaction; Complementation; Linkage, recombination and chromosome mapping; Extra chromosomal inheritance; Chromosomal variation; Population genetics; Transposable elements, Molecular basis of genetic diseases and applications.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304800" y="914400"/>
            <a:ext cx="8686800"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Process Biotechnology: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Bioprocess technology for the production of cell biomass and primary/secondary metabolites, such as baker’s yeast, ethanol, citric acid, amino acids,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exo-polysacharides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antibiotics and pigments etc.; Microbial production, purification and bioprocess application(s) of industrial enzymes; Production and purification of  recombinant proteins on a large scale; Chromatographic and membrane based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bioseparation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methods; Immobilization of enzymes and cells and their application for bioconversion processes. Aerobic and anaerobic biological processes for stabilization of  solid / liquid wastes; Bioremediation.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Bioprocess Engineering:</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Kinetics of microbial growth, substrate utilization and product formation; Simple structured models; Sterilization of air and media; Batch, fed-batch and continuous processes; Aeration and agitation; Mass transfer in bioreactors;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Rheology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of fermentation fluids; Scale-up concepts; Design of fermentation media; Various types of microbial and enzyme reactors; Instrumentation in bioreactors.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Plant and Animal Biotechnology: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Special features and organization of plant cells;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Totipotency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Regeneration of plants; Plant products of industrial importance; Biochemistry of major metabolic pathways and products; Autotrophic and heterotrophic growth; Plant growth regulators and elicitors; Cell suspension culture development: methodology, kinetics of growth and production formation, nutrient optimization; Production of secondary metabolites by plant suspension cultures; Hairy root cultures and their cultivation. Techniques in raising tangencies.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Characteristics of animal cells: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Metabolism, regulation and nutritional requirements for mass cultivation of animal cell cultures; Kinetics of cell growth and product formation and effect of shear force; Product and substrate transport; Micro &amp; macro-carrier culture;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Hybridoma</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technology; Live stock improvement; Cloning in animals; Genetic engineering in animal cell culture; Animal cell preservation. </a:t>
            </a:r>
          </a:p>
          <a:p>
            <a:pPr algn="just" defTabSz="914400" eaLnBrk="0" fontAlgn="base" hangingPunct="0">
              <a:spcBef>
                <a:spcPct val="0"/>
              </a:spcBef>
              <a:spcAft>
                <a:spcPct val="0"/>
              </a:spcAft>
            </a:pPr>
            <a:r>
              <a:rPr lang="en-US" sz="1300" b="1" dirty="0" smtClean="0">
                <a:solidFill>
                  <a:srgbClr val="000000"/>
                </a:solidFill>
                <a:latin typeface="Calibri" pitchFamily="34" charset="0"/>
                <a:ea typeface="Times New Roman" pitchFamily="18" charset="0"/>
                <a:cs typeface="Calibri" pitchFamily="34" charset="0"/>
              </a:rPr>
              <a:t>Immunology: </a:t>
            </a:r>
            <a:r>
              <a:rPr lang="en-US" sz="1300" dirty="0" smtClean="0">
                <a:solidFill>
                  <a:srgbClr val="000000"/>
                </a:solidFill>
                <a:latin typeface="Calibri" pitchFamily="34" charset="0"/>
                <a:ea typeface="Times New Roman" pitchFamily="18" charset="0"/>
                <a:cs typeface="Calibri" pitchFamily="34" charset="0"/>
              </a:rPr>
              <a:t>The origin of immunology; Inherent immunity; </a:t>
            </a:r>
            <a:r>
              <a:rPr lang="en-US" sz="1300" dirty="0" err="1" smtClean="0">
                <a:solidFill>
                  <a:srgbClr val="000000"/>
                </a:solidFill>
                <a:latin typeface="Calibri" pitchFamily="34" charset="0"/>
                <a:ea typeface="Times New Roman" pitchFamily="18" charset="0"/>
                <a:cs typeface="Calibri" pitchFamily="34" charset="0"/>
              </a:rPr>
              <a:t>Humoral</a:t>
            </a:r>
            <a:r>
              <a:rPr lang="en-US" sz="1300" dirty="0" smtClean="0">
                <a:solidFill>
                  <a:srgbClr val="000000"/>
                </a:solidFill>
                <a:latin typeface="Calibri" pitchFamily="34" charset="0"/>
                <a:ea typeface="Times New Roman" pitchFamily="18" charset="0"/>
                <a:cs typeface="Calibri" pitchFamily="34" charset="0"/>
              </a:rPr>
              <a:t> and cell mediated immunity; Primary and secondary lymphoid organ; Antigen; B and T cells and Macrophages; Major </a:t>
            </a:r>
            <a:r>
              <a:rPr lang="en-US" sz="1300" dirty="0" err="1" smtClean="0">
                <a:solidFill>
                  <a:srgbClr val="000000"/>
                </a:solidFill>
                <a:latin typeface="Calibri" pitchFamily="34" charset="0"/>
                <a:ea typeface="Times New Roman" pitchFamily="18" charset="0"/>
                <a:cs typeface="Calibri" pitchFamily="34" charset="0"/>
              </a:rPr>
              <a:t>histocompatibility</a:t>
            </a:r>
            <a:r>
              <a:rPr lang="en-US" sz="1300" dirty="0" smtClean="0">
                <a:solidFill>
                  <a:srgbClr val="000000"/>
                </a:solidFill>
                <a:latin typeface="Calibri" pitchFamily="34" charset="0"/>
                <a:ea typeface="Times New Roman" pitchFamily="18" charset="0"/>
                <a:cs typeface="Calibri" pitchFamily="34" charset="0"/>
              </a:rPr>
              <a:t> complex (MHC); Antigen processing and presentation; Synthesis of antibody and secretion; Molecular basis of antibody diversity; Polyclonal and monoclonal antibody; Complement; Antigen-antibody reaction; Regulation of immune response; Immune tolerance; Hyper sensitivity; Autoimmunity; Graft versus host reaction.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04800" y="1066800"/>
            <a:ext cx="8610600"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Recombinant DNA Technology: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Restriction and modification enzymes; Vectors: plasmid,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bacteriophage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other viral vectors,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cosmids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Ti plasmid, yeast artificial chromosome;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cDNA</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genomic DNA library; Gene isolation; Gene cloning; Expression of cloned gene;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Transposons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gene targeting; DNA labeling; DNA sequencing; Polymerase chain reactions; DNA fingerprinting; Southern and northern blotting; In-situ hybridization; RAPD; RFLP; Site-directed mutagenesis; Gene transfer technologies; Gene therapy.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Bioinformatics: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Major bioinformatics resources (NCBI, EBI,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ExPASy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Sequence and structure databases; Sequence analysis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biomolecular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sequence file formats, scoring matrices, sequence alignment, phylogeny); Genomics and Proteomics (Large scale genome sequencing strategies; Comparative genomics; Understanding DNA microarrays and protein arrays); Molecular modeling and simulations (basic concepts including concept of force fields).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1066800" y="1676400"/>
            <a:ext cx="6897979"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38" name="Rectangle 2"/>
          <p:cNvSpPr>
            <a:spLocks noChangeArrowheads="1"/>
          </p:cNvSpPr>
          <p:nvPr/>
        </p:nvSpPr>
        <p:spPr bwMode="auto">
          <a:xfrm>
            <a:off x="1600200" y="2286000"/>
            <a:ext cx="6160981"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programmer 2018</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39" name="Rectangle 3"/>
          <p:cNvSpPr>
            <a:spLocks noChangeArrowheads="1"/>
          </p:cNvSpPr>
          <p:nvPr/>
        </p:nvSpPr>
        <p:spPr bwMode="auto">
          <a:xfrm>
            <a:off x="1676400" y="2590800"/>
            <a:ext cx="3999813"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11325"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 Civil Engineering</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711325"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0" marR="0" lvl="0" indent="1711325"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40" name="Rectangle 4"/>
          <p:cNvSpPr>
            <a:spLocks noChangeArrowheads="1"/>
          </p:cNvSpPr>
          <p:nvPr/>
        </p:nvSpPr>
        <p:spPr bwMode="auto">
          <a:xfrm>
            <a:off x="152400" y="3352800"/>
            <a:ext cx="88392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STRUCTURAL ENGINEERING</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Mechanics: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Bending moment and shear force in statically determinate beams. Simple stress and strain relationship: Stress and strain in two dimensions, principal stresses, stress transformation, Mohr’s circle. Simple bending theory, flexural and shear stresses, unsymmetrical bending, shear centre. Thin walled pressure vessels, uniform torsion, buckling of column, combined and direct bending stresses.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Structural Analysis: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Analysis of statically determinate trusses, arches, beams, cables and frames, displacements in statically determinate structures and analysis of statically  indeterminate structures by force/energy methods, analysis by displacement methods (slope deflection and moment distribution methods), influence lines for determinate  structures.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Concrete Structures: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Concrete Technology - properties of concrete, basics of mix design, Concrete design – basic working stress and limit state design concepts, analysis of ultimate load capacity and design of members subjected to flexure, shear, compression and torsion by limit state methods.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Steel Structures: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Analysis and design of tension and compression members, beam and beam – columns, column bases. Connections simple and eccentric, beam-column connections, Plastic analysis of beams and frames.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GEOTECHNICAL ENGINEERING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Soil Mechanics: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Origin of soils, soil classification, three-phase system, fundamental definitions, relationship and interrelationships. Permeability &amp; seepage, effective stress principle, consolidation, compaction, shear strength.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4038600" y="609600"/>
            <a:ext cx="1066800" cy="9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0" y="685801"/>
            <a:ext cx="9144000" cy="62940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Foundation Engineering:</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Sub – surface investigations – scope, drilling bore holes, sampling, penetration tests, plate load test, Earth pressure theories, effect of water table, layered soils, Stability of slopes-infinite slopes, finite slopes. Foundation types –   foundation design requirements. Shallow foundations – bearing capacity, effect of shape, water table and other factors, stress distribution, settlement analysis in sands &amp;  clays. Deep foundations – pile types, dynamic &amp; static formulae, load capacity of piles in sands &amp; clays, negative skin friction.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WATER RESOURCES ENGINEERING</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Fluid Mechanics and Hydraulics: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Properties of fluids, principle of conservation of mass, momentum energy and corresponding equations, potential flow, applications of momentum and Bernoulli’s equation, laminar and turbulent flow, flow in pipes. Concept of boundary layer and its growth. Uniform flow, critical flow and gradually varied flow in channels, specific energy concept, hydraulic jump. Forces on immersed bodies, flow measurements in channels, tanks and pipes. Dimensional analysis and hydraulic modeling. Kinematics of flow, velocity triangles and specific speed of pumps and turbines.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Hydrology: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Hydrologic cycle, rainfall, evaporation, infiltration, stage discharge relationships, unit hydrographs, flood estimation, reservoir capacity, reservoir and channel routing. Well hydraulics.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Irrigation: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Duty, delta, estimation of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evapo</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-transpiration. Crop water requirements. Design of lined and unlined canals, waterways, head works, gravity dams and spillways, Design of weirs on permeable foundation. Types of irrigation system, irrigation methods, Water logging and drainage,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sodic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soils.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ENVIRONMENTAL ENGINEERING</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Water requirements: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Quality standards, basic unit processes and operations for water treatment, Drinking water standards, water requirements, basic unit operations and unit processes for surface water treatment, distribution of water. Sewage and sewerage treatment, quantity and characteristics of wastewater. Primary, secondary and tertiary treatment of wastewater, sludge disposal, effluent discharge standards, Domestic wastewater treatment, quantity of characteristics of domestic wastewater, primary and secondary treatment Unit operations and unit processes of domestic wastewater, sludge disposal.</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Air Pollution: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Types of pollutants, their sources and impacts, air pollution metrology, air pollution control, air quality standards and limits.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Municipal Solid Wastes: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Characteristics, generation, collection and transportation of solid wastes, engineered systems, for solid waste management (reuse/recycle, energy recovery, treatment and disposal).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TRANSPORTATION ENGINEERING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Highway Planning:</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Geometric design of highways, testing and specifications of paving materials, design of flexible and rigid pavements.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Traffic Engineering:</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Traffic characteristics, theory of traffic flow, intersection design, traffic signs and signal design, highway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capac</a:t>
            </a:r>
            <a:endPar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300" dirty="0" smtClean="0">
                <a:solidFill>
                  <a:srgbClr val="000000"/>
                </a:solidFill>
                <a:latin typeface="Calibri" pitchFamily="34" charset="0"/>
                <a:ea typeface="Times New Roman" pitchFamily="18" charset="0"/>
                <a:cs typeface="Calibri" pitchFamily="34" charset="0"/>
              </a:rPr>
              <a:t>                                                                                                                  </a:t>
            </a:r>
            <a:r>
              <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1295400" y="1295400"/>
            <a:ext cx="648940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6" name="Rectangle 2"/>
          <p:cNvSpPr>
            <a:spLocks noChangeArrowheads="1"/>
          </p:cNvSpPr>
          <p:nvPr/>
        </p:nvSpPr>
        <p:spPr bwMode="auto">
          <a:xfrm>
            <a:off x="1524000" y="1828800"/>
            <a:ext cx="6160981"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7" name="Rectangle 3"/>
          <p:cNvSpPr>
            <a:spLocks noChangeArrowheads="1"/>
          </p:cNvSpPr>
          <p:nvPr/>
        </p:nvSpPr>
        <p:spPr bwMode="auto">
          <a:xfrm>
            <a:off x="0" y="2209800"/>
            <a:ext cx="677711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622425" algn="ctr" defTabSz="914400" rtl="0" eaLnBrk="1" fontAlgn="base" latinLnBrk="0" hangingPunct="1">
              <a:lnSpc>
                <a:spcPct val="100000"/>
              </a:lnSpc>
              <a:spcBef>
                <a:spcPct val="0"/>
              </a:spcBef>
              <a:spcAft>
                <a:spcPct val="0"/>
              </a:spcAft>
              <a:buClrTx/>
              <a:buSzTx/>
              <a:buFontTx/>
              <a:buNone/>
              <a:tabLst/>
            </a:pPr>
            <a:r>
              <a:rPr kumimoji="0" lang="en-US" sz="14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Discipline : Computer Sciences (for CSE, IT, MCA)</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622425"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lang="en-US" sz="1400" b="1" dirty="0" smtClean="0">
                <a:solidFill>
                  <a:srgbClr val="000000"/>
                </a:solidFill>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8" name="Rectangle 4"/>
          <p:cNvSpPr>
            <a:spLocks noChangeArrowheads="1"/>
          </p:cNvSpPr>
          <p:nvPr/>
        </p:nvSpPr>
        <p:spPr bwMode="auto">
          <a:xfrm>
            <a:off x="0" y="2764572"/>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Computer Architecture: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Architectural classification schemes, Memory models, Pipelining, RISC CISC, VLIW architectures, data dependency, and interconnection network.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Software Systems: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Data structures and Algorithms: the notion of abstract data types, stack, queue, list, set, string, tree, binary search tree, heap, graph, tree and graph traversals, connected components, spanning trees, shortest paths, hashing, sorting, searching, design techniques (greedy, dynamic, divide and conquer, Algorithm design by induction), asymptotic analysis (best, worst, average cases) of time and space, upper and lower bounds, Basic concepts of complexity classes – P, NP, NP-hard, NP-complete.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Programming Methodology: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Scope, binding, parameter passing, recursion, procedure  oriented programming – data types and declarations, assignment and control flow statements, 1-d and 2-d arrays, functions, pointers; Concepts of object-oriented  programming - classes, objects, inheritance, polymorphism, operator overloading.</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Operating Systems: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Classical concepts (concurrency, synchronization, deadlock), Distributed Operating System, multithreading, inter-process communication, CPU scheduling, memory management, file systems, I/O systems, protection and security, shell programming.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Information Systems and Software Engineering:</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SDLC, planning and managing the</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Project, design, coding, testing, implementation, maintenance.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Databases: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E-R diagrams, object and relational model, database design, integrity constraints, normal forms, query languages (SQL), file structures (sequential, indexed), b- trees, transaction and concurrency control.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Data Communication and Computer Networks: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ISO/OSI and TCP/IP stacks, transmission media, data encoding, multiplexing, flow and error control, LAN technologies (Ethernet, token ring), network devices – switches, gateways, routers, network security – cryptography, digital signature, firewalls, routing concepts, ATM, Queuing theory –  M/M/1 queues,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poisson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other distributions.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04800" y="1295400"/>
            <a:ext cx="1066800" cy="9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1295400" y="914400"/>
            <a:ext cx="6897979"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0" name="Rectangle 2"/>
          <p:cNvSpPr>
            <a:spLocks noChangeArrowheads="1"/>
          </p:cNvSpPr>
          <p:nvPr/>
        </p:nvSpPr>
        <p:spPr bwMode="auto">
          <a:xfrm>
            <a:off x="1828800" y="1524000"/>
            <a:ext cx="6160981"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1" name="Rectangle 3"/>
          <p:cNvSpPr>
            <a:spLocks noChangeArrowheads="1"/>
          </p:cNvSpPr>
          <p:nvPr/>
        </p:nvSpPr>
        <p:spPr bwMode="auto">
          <a:xfrm>
            <a:off x="0" y="2057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Electrical Engineering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2" name="Rectangle 4"/>
          <p:cNvSpPr>
            <a:spLocks noChangeArrowheads="1"/>
          </p:cNvSpPr>
          <p:nvPr/>
        </p:nvSpPr>
        <p:spPr bwMode="auto">
          <a:xfrm>
            <a:off x="0" y="1752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(Common for Electrical </a:t>
            </a:r>
            <a:r>
              <a:rPr kumimoji="0" lang="en-US" sz="1400" b="1"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Engg</a:t>
            </a: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Electrical &amp; Electronics Engineering)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3" name="Rectangle 5"/>
          <p:cNvSpPr>
            <a:spLocks noChangeArrowheads="1"/>
          </p:cNvSpPr>
          <p:nvPr/>
        </p:nvSpPr>
        <p:spPr bwMode="auto">
          <a:xfrm>
            <a:off x="2895600" y="2362200"/>
            <a:ext cx="24849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2575"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descr="C:\Documents and Settings\Administrator\My Documents\My Pictures\CSVTU_Logo.jpg"/>
          <p:cNvPicPr>
            <a:picLocks noChangeAspect="1" noChangeArrowheads="1"/>
          </p:cNvPicPr>
          <p:nvPr/>
        </p:nvPicPr>
        <p:blipFill>
          <a:blip r:embed="rId3" cstate="print"/>
          <a:srcRect/>
          <a:stretch>
            <a:fillRect/>
          </a:stretch>
        </p:blipFill>
        <p:spPr bwMode="auto">
          <a:xfrm>
            <a:off x="228600" y="1295400"/>
            <a:ext cx="1066800" cy="1143000"/>
          </a:xfrm>
          <a:prstGeom prst="rect">
            <a:avLst/>
          </a:prstGeom>
          <a:noFill/>
          <a:ln w="9525">
            <a:noFill/>
            <a:miter lim="800000"/>
            <a:headEnd/>
            <a:tailEnd/>
          </a:ln>
        </p:spPr>
      </p:pic>
      <p:sp>
        <p:nvSpPr>
          <p:cNvPr id="119814" name="Rectangle 6"/>
          <p:cNvSpPr>
            <a:spLocks noChangeArrowheads="1"/>
          </p:cNvSpPr>
          <p:nvPr/>
        </p:nvSpPr>
        <p:spPr bwMode="auto">
          <a:xfrm>
            <a:off x="0" y="2590800"/>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Electric Circuits and Fields: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Network graph, KCL, KVL, node and mesh analysis, transient  response of dc and ac networks; sinusoidal steady-state analysis, resonance, basic filter concepts; ideal current and voltage sources,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Thevenin’s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Norton’s and Superposition and  Maximum Power Transfer theorems, two-port networks, three phase circuits; Gauss  Theorem, electric field and potential due to point, line, plane and spherical charge distributions; Ampere’s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Biot-Savart’s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laws; inductance; dielectrics; capacitance.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Signals and Systems: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Representation of continuous and discrete-time signals; shifting and scaling operations; linear, time-invariant and causal systems; Fourier series representation of continuous periodic signals; sampling theorem; Fourier, Laplace and Z  transforms.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Electrical Machines: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Single phase transformer - equivalent circuit,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phasor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diagram, tests, regulation and efficiency; three phase transformers - connections, parallel operation; autotransformer; energy conversion principles; DC machines - types, windings, generator characteristics, armature reaction and commutation, starting and speed control of motors; three phase induction motors - principles, types, performance characteristics, starting and speed control; single phase induction motors; synchronous machines - performance, regulation and parallel operation of generators, motor starting, characteristics and applications; servo and stepper motors, special machines.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Power Systems: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Basic power generation concepts; transmission line models and performance; cable performance, insulation; corona and radio interference; distribution systems; per-unit quantities; bus impedance and admittance matrices; load flow; voltage control; power factor correction; economic operation; symmetrical components; fault analysis; principles of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overcurrent</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differential and distance protection; solid state relays and digital protection; circuit breakers; system stability concepts, swing curves and equal area criterion; HVDC transmission and FACTS.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Control Systems: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Principles of feedback; transfer function; block diagrams; steady-state errors;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Routh</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Niquist</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techniques; Bode plots; root loci; lag, lead and lead-lag compensation; state space model; state transition matrix, controllability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observability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2400" y="1524000"/>
            <a:ext cx="8839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1400" b="1" dirty="0" smtClean="0">
                <a:solidFill>
                  <a:srgbClr val="000000"/>
                </a:solidFill>
                <a:latin typeface="Calibri" pitchFamily="34" charset="0"/>
                <a:ea typeface="Times New Roman" pitchFamily="18" charset="0"/>
                <a:cs typeface="Calibri" pitchFamily="34" charset="0"/>
              </a:rPr>
              <a:t>Electrical and Electronic Measurements:</a:t>
            </a:r>
            <a:r>
              <a:rPr lang="en-US" sz="1400" dirty="0" smtClean="0">
                <a:solidFill>
                  <a:srgbClr val="000000"/>
                </a:solidFill>
                <a:latin typeface="Calibri" pitchFamily="34" charset="0"/>
                <a:ea typeface="Times New Roman" pitchFamily="18" charset="0"/>
                <a:cs typeface="Calibri" pitchFamily="34" charset="0"/>
              </a:rPr>
              <a:t> Bridges and potentiometers; PMMC, moving iron, dynamometer and induction type instruments; measurement of voltage, current, power, energy and power factor; instrument transformers; digital voltmeters and </a:t>
            </a:r>
            <a:r>
              <a:rPr lang="en-US" sz="1400" dirty="0" err="1" smtClean="0">
                <a:solidFill>
                  <a:srgbClr val="000000"/>
                </a:solidFill>
                <a:latin typeface="Calibri" pitchFamily="34" charset="0"/>
                <a:ea typeface="Times New Roman" pitchFamily="18" charset="0"/>
                <a:cs typeface="Calibri" pitchFamily="34" charset="0"/>
              </a:rPr>
              <a:t>multimeters</a:t>
            </a:r>
            <a:r>
              <a:rPr lang="en-US" sz="1400" dirty="0" smtClean="0">
                <a:solidFill>
                  <a:srgbClr val="000000"/>
                </a:solidFill>
                <a:latin typeface="Calibri" pitchFamily="34" charset="0"/>
                <a:ea typeface="Times New Roman" pitchFamily="18" charset="0"/>
                <a:cs typeface="Calibri" pitchFamily="34" charset="0"/>
              </a:rPr>
              <a:t>; phase, time and frequency measurement; Q-meters; oscilloscopes; </a:t>
            </a:r>
            <a:r>
              <a:rPr lang="en-US" sz="1400" dirty="0" err="1" smtClean="0">
                <a:solidFill>
                  <a:srgbClr val="000000"/>
                </a:solidFill>
                <a:latin typeface="Calibri" pitchFamily="34" charset="0"/>
                <a:ea typeface="Times New Roman" pitchFamily="18" charset="0"/>
                <a:cs typeface="Calibri" pitchFamily="34" charset="0"/>
              </a:rPr>
              <a:t>potentiometric</a:t>
            </a:r>
            <a:r>
              <a:rPr lang="en-US" sz="1400" dirty="0" smtClean="0">
                <a:solidFill>
                  <a:srgbClr val="000000"/>
                </a:solidFill>
                <a:latin typeface="Calibri" pitchFamily="34" charset="0"/>
                <a:ea typeface="Times New Roman" pitchFamily="18" charset="0"/>
                <a:cs typeface="Calibri" pitchFamily="34" charset="0"/>
              </a:rPr>
              <a:t> recorders; error analysis. </a:t>
            </a:r>
            <a:endParaRPr lang="en-US" sz="14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Analog and Digital Electronics: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Characteristics of diodes, BJT, FET; amplifiers - biasing, equivalent circuit and frequency response; oscillators and feedback amplifiers; operational amplifiers - characteristics and applications; simple active filters; VCOs and timers; combinational and sequential logic circuits; multiplexer; Schmitt trigger; multi- vibrators; sample and hold circuits; A/D and D/A converters; 16 &amp; 8-bit microprocessor basics, architecture, programming and interfacing.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Power Electronics and Drives: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Semiconductor power diodes, transistors,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thyristors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triacs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GTOs, MOSFETs and IGBTs - static characteristics and principles of operation; triggering circuits; phase control rectifiers; bridge converters - fully controlled and half controlled; principles of choppers and inverters; basis concepts of adjustable speed dc and ac drives.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Advanced Topics in Electrical Engineering: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Artificial Neural Network, Fuzzy systems,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Neuro</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-fuzzy systems and genetic algorithms, Simulation tools used in Electrical Engineering.</a:t>
            </a: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lang="en-US" sz="1400" b="1" dirty="0" smtClean="0">
              <a:solidFill>
                <a:srgbClr val="000000"/>
              </a:solidFill>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400" b="1" dirty="0" smtClean="0">
                <a:solidFill>
                  <a:srgbClr val="000000"/>
                </a:solidFill>
                <a:latin typeface="Calibri" pitchFamily="34" charset="0"/>
                <a:cs typeface="Calibri"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04800" y="1143000"/>
            <a:ext cx="927100" cy="857250"/>
          </a:xfrm>
          <a:prstGeom prst="rect">
            <a:avLst/>
          </a:prstGeom>
          <a:noFill/>
          <a:ln w="9525">
            <a:noFill/>
            <a:miter lim="800000"/>
            <a:headEnd/>
            <a:tailEnd/>
          </a:ln>
        </p:spPr>
      </p:pic>
      <p:sp>
        <p:nvSpPr>
          <p:cNvPr id="75778" name="Rectangle 2"/>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79" name="Rectangle 3"/>
          <p:cNvSpPr>
            <a:spLocks noChangeArrowheads="1"/>
          </p:cNvSpPr>
          <p:nvPr/>
        </p:nvSpPr>
        <p:spPr bwMode="auto">
          <a:xfrm>
            <a:off x="1524000" y="1828800"/>
            <a:ext cx="57637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0" name="Rectangle 4"/>
          <p:cNvSpPr>
            <a:spLocks noChangeArrowheads="1"/>
          </p:cNvSpPr>
          <p:nvPr/>
        </p:nvSpPr>
        <p:spPr bwMode="auto">
          <a:xfrm>
            <a:off x="0" y="1981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a:t>
            </a:r>
            <a:r>
              <a:rPr kumimoji="0" lang="en-US" sz="14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Electronics and Instrumentation Engineering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1" name="Rectangle 5"/>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2" name="Rectangle 6"/>
          <p:cNvSpPr>
            <a:spLocks noChangeArrowheads="1"/>
          </p:cNvSpPr>
          <p:nvPr/>
        </p:nvSpPr>
        <p:spPr bwMode="auto">
          <a:xfrm>
            <a:off x="0" y="2971800"/>
            <a:ext cx="9144000"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Basics of Circuits and Measurement Systems:</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300" b="0" i="0"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Kirchoff’s</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laws, mesh and nodal Analysis. Circuit theorems. One-port and two-port Network Functions. Static and dynamic characteristics of Measurement Systems. Error and uncertainty analysis. Statistical analysis of data and curve fitting.</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Transducers, Mechanical Measurement and Industrial Instrumentation:</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Resistive, Capacitive, Inductive and piezoelectric transducers and their signal conditioning. Measurement of displacement, velocity and acceleration (translational and rotational), force, torque, vibration and shock. Measurement of pressure, flow, temperature and liquid level. Measurement of pH, conductivity, viscosity and humidity.</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Analog Electronics:</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Characteristics of diode, BJT, JFET and MOSFET. Diode circuits. Transistors at low and high frequencies, Amplifiers, single and multi-stage. Feedback amplifiers. Operational amplifiers, characteristics and circuit configurations. Instrumentation amplifier. Precision rectifier. V-to-I and I-to-V converter. Op-Amp based active filters. Oscillators and signal generators.</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Digital Electronics:</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Combinational logic circuits, minimization of Boolean functions. IC families, TTL, MOS and CMOS. Arithmetic circuits. Comparators, Schmitt trigger, timers and mono-stable multi-vibrator. Sequential circuits, flip-flops, counters, shift registers. Multiplexer, S/H circuit. Analog-to-Digital and Digital-to-Analog converters. Basics of number system. Microprocessor applications, memory and input-output interfacing. Microcontrollers.</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Signals, Systems and Communications:</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Periodic and </a:t>
            </a:r>
            <a:r>
              <a:rPr kumimoji="0" lang="en-US" sz="1300" b="0" i="0"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aperiodic</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signals. Impulse response, transfer function and frequency response of first- and second order systems. Convolution, correlation and characteristics of linear time invariant systems. Discrete time system, impulse and frequency response. Pulse transfer function. IIR and FIR filters. Amplitude and frequency modulation and demodulation. Sampling theorem, pulse code modulation. Frequency and time division multiplexing. Amplitude shift keying, frequency shift keying and pulse shift keying for digital modulation.</a:t>
            </a:r>
            <a:endParaRPr kumimoji="0" lang="en-US" sz="13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1752600" y="1295401"/>
            <a:ext cx="5410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152400" y="990600"/>
            <a:ext cx="8763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Electrical and Electronic Measurements:</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Bridges and potentiometers, measurement of R, L and C. Measurements of voltage, current, power, power factor and energy. A.C &amp; D.C current probes. Extension of instrument ranges. Q-meter and waveform analyzer. Digital voltmeter and multi-meter. Time, phase and frequency measurements. Cathode ray oscilloscope. Serial and parallel communication. Shielding and grounding.</a:t>
            </a:r>
            <a:endPar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Control Systems and Process Control:</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Feedback principles. Signal flow graphs. Transient Response, steady-state-errors. </a:t>
            </a:r>
            <a:r>
              <a:rPr kumimoji="0" lang="en-US" sz="1300" b="0" i="0"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Routh</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and </a:t>
            </a:r>
            <a:r>
              <a:rPr kumimoji="0" lang="en-US" sz="1300" b="0" i="0"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Nyquist</a:t>
            </a:r>
            <a:r>
              <a:rPr kumimoji="0" lang="en-US" sz="1300" b="0"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 criteria. Bode plot, root loci. Time delay systems. Phase and gain margin. State space representation of systems. Mechanical, hydraulic and pneumatic system </a:t>
            </a:r>
            <a:r>
              <a:rPr lang="en-US" sz="1300" dirty="0" smtClean="0">
                <a:latin typeface="Calibri" pitchFamily="34" charset="0"/>
                <a:ea typeface="Times New Roman" pitchFamily="18" charset="0"/>
                <a:cs typeface="Calibri" pitchFamily="34" charset="0"/>
              </a:rPr>
              <a:t>components. </a:t>
            </a:r>
            <a:r>
              <a:rPr lang="en-US" sz="1300" dirty="0" err="1" smtClean="0">
                <a:latin typeface="Calibri" pitchFamily="34" charset="0"/>
                <a:ea typeface="Times New Roman" pitchFamily="18" charset="0"/>
                <a:cs typeface="Calibri" pitchFamily="34" charset="0"/>
              </a:rPr>
              <a:t>Synchro</a:t>
            </a:r>
            <a:r>
              <a:rPr lang="en-US" sz="1300" dirty="0" smtClean="0">
                <a:latin typeface="Calibri" pitchFamily="34" charset="0"/>
                <a:ea typeface="Times New Roman" pitchFamily="18" charset="0"/>
                <a:cs typeface="Calibri" pitchFamily="34" charset="0"/>
              </a:rPr>
              <a:t> pair, servo and step motors. On-off, cascade, P, P-I, P-I-D, feed forward and derivative controller, Fuzzy controllers.</a:t>
            </a:r>
            <a:endParaRPr lang="en-US" sz="1300" dirty="0" smtClean="0">
              <a:latin typeface="Arial" pitchFamily="34" charset="0"/>
              <a:cs typeface="Arial" pitchFamily="34" charset="0"/>
            </a:endParaRPr>
          </a:p>
          <a:p>
            <a:pPr lvl="0" algn="just" defTabSz="914400" eaLnBrk="0" fontAlgn="base" hangingPunct="0">
              <a:spcBef>
                <a:spcPct val="0"/>
              </a:spcBef>
              <a:spcAft>
                <a:spcPct val="0"/>
              </a:spcAft>
            </a:pPr>
            <a:r>
              <a:rPr lang="en-US" sz="1300" b="1" dirty="0" smtClean="0">
                <a:latin typeface="Calibri" pitchFamily="34" charset="0"/>
                <a:ea typeface="Times New Roman" pitchFamily="18" charset="0"/>
                <a:cs typeface="Calibri" pitchFamily="34" charset="0"/>
              </a:rPr>
              <a:t>Analytical, Optical and Biomedical Instrumentation:</a:t>
            </a:r>
            <a:r>
              <a:rPr lang="en-US" sz="1300" dirty="0" smtClean="0">
                <a:latin typeface="Calibri" pitchFamily="34" charset="0"/>
                <a:ea typeface="Times New Roman" pitchFamily="18" charset="0"/>
                <a:cs typeface="Calibri" pitchFamily="34" charset="0"/>
              </a:rPr>
              <a:t> Mass spectrometry. UV, visible and IR spectrometry. X-ray and nuclear radiation measurements. Optical sources and detectors, LED, laser, Photo-diode, photo-resistor and their characteristics. Interferometers, applications in metrology. Basics of fiber optics. Biomedical instruments, EEG, ECG and EMG. Clinical measurements. Ultrasonic transducers and </a:t>
            </a:r>
            <a:r>
              <a:rPr lang="en-US" sz="1300" dirty="0" err="1" smtClean="0">
                <a:latin typeface="Calibri" pitchFamily="34" charset="0"/>
                <a:ea typeface="Times New Roman" pitchFamily="18" charset="0"/>
                <a:cs typeface="Calibri" pitchFamily="34" charset="0"/>
              </a:rPr>
              <a:t>Ultrasonography</a:t>
            </a:r>
            <a:r>
              <a:rPr lang="en-US" sz="1300" dirty="0" smtClean="0">
                <a:latin typeface="Calibri" pitchFamily="34" charset="0"/>
                <a:ea typeface="Times New Roman" pitchFamily="18" charset="0"/>
                <a:cs typeface="Calibri" pitchFamily="34" charset="0"/>
              </a:rPr>
              <a:t>. Principles of Computer Assisted Tomography.</a:t>
            </a:r>
            <a:endParaRPr lang="en-US" sz="1300" dirty="0" smtClean="0">
              <a:latin typeface="Arial" pitchFamily="34" charset="0"/>
              <a:cs typeface="Arial" pitchFamily="34" charset="0"/>
            </a:endParaRPr>
          </a:p>
          <a:p>
            <a:pPr lvl="0" algn="just" defTabSz="914400" eaLnBrk="0" fontAlgn="base" hangingPunct="0">
              <a:spcBef>
                <a:spcPct val="0"/>
              </a:spcBef>
              <a:spcAft>
                <a:spcPct val="0"/>
              </a:spcAft>
            </a:pPr>
            <a:r>
              <a:rPr lang="en-US" sz="1300" dirty="0" smtClean="0">
                <a:latin typeface="Arial" pitchFamily="34" charset="0"/>
                <a:ea typeface="Times New Roman" pitchFamily="18" charset="0"/>
                <a:cs typeface="Arial" pitchFamily="34" charset="0"/>
              </a:rPr>
              <a:t>				 </a:t>
            </a:r>
          </a:p>
          <a:p>
            <a:pPr lvl="0" algn="just" defTabSz="914400" eaLnBrk="0" fontAlgn="base" hangingPunct="0">
              <a:spcBef>
                <a:spcPct val="0"/>
              </a:spcBef>
              <a:spcAft>
                <a:spcPct val="0"/>
              </a:spcAft>
            </a:pPr>
            <a:r>
              <a:rPr lang="en-US" sz="1300" dirty="0" smtClean="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04800" y="990600"/>
            <a:ext cx="927100" cy="857250"/>
          </a:xfrm>
          <a:prstGeom prst="rect">
            <a:avLst/>
          </a:prstGeom>
          <a:noFill/>
          <a:ln w="9525">
            <a:noFill/>
            <a:miter lim="800000"/>
            <a:headEnd/>
            <a:tailEnd/>
          </a:ln>
        </p:spPr>
      </p:pic>
      <p:sp>
        <p:nvSpPr>
          <p:cNvPr id="120835" name="Rectangle 3"/>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836" name="Rectangle 4"/>
          <p:cNvSpPr>
            <a:spLocks noChangeArrowheads="1"/>
          </p:cNvSpPr>
          <p:nvPr/>
        </p:nvSpPr>
        <p:spPr bwMode="auto">
          <a:xfrm>
            <a:off x="1600200" y="1447800"/>
            <a:ext cx="57637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837" name="Rectangle 5"/>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Electronics &amp; Telecommunication Engineering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4267200" y="2057400"/>
            <a:ext cx="95731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839" name="Rectangle 7"/>
          <p:cNvSpPr>
            <a:spLocks noChangeArrowheads="1"/>
          </p:cNvSpPr>
          <p:nvPr/>
        </p:nvSpPr>
        <p:spPr bwMode="auto">
          <a:xfrm>
            <a:off x="152400" y="2362200"/>
            <a:ext cx="8839200"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Electronic Devices and Circuits: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Energy bands in silicon, intrinsic and extrinsic silicon. Carrier transport in silicon: diffusion current, drift current, mobility, and resistivity.  Generation and recombination of carriers. p-n junction diode, BJT, JFET, MOS capacitor,  MOSFET, Special diodes, Device technology: integrated circuits fabrication process, Oxidation, diffusion, ion implantation, photolithography, n-tub, p-tub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twintub</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CMOS Process, Diodes and Transistor Circuits.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Advanced Analog Circuits: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Differential and operational amplifier and its applications.  Frequency response of amplifiers. Sinusoidal oscillators; criterion for oscillation; Passive &amp; Active filters, Power supplies.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Advanced Digital circuits: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Logic gates; digital IC families (DTL, TTL, ECL, MOS, and CMOS). Combinatorial circuits: arithmetic circuits, code converters, multiplexers, decoders, PROMs and PLAs. Sequential circuits: latches and flip-flops, counters and shift- registers. Semiconductor memories. Microprocessors &amp; Microcontroller (8085, 8086, 8051): architecture, programming, memory and I/O interfacing.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Signals and Systems: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Definitions and properties of Laplace transform and discrete transform, DFT and FFT, z-transform. LTI Systems, convolution, poles and zeros, realization and analysis of Digital Filters. Architecture of DSP Processors, Digital image  Processing techniques.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Control Systems: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Basic control system components; block diagrammatic description, reduction of block diagrams. Open loop and closed loop (feedback) systems and stability analysis of these systems. Signal flow graphs and their use in determining transfer functions of systems; transient and steady state analysis of LTI control systems and frequency response. Tools and techniques for LTI control system analysis: root loci,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Routh</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-Hurwitz criterion, Bode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Nyquist</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plots. Control system compensators: elements of lead and lag compensation, elements of Proportional-Integral- Derivative (PID) control. State variable representation and solution of state equation of LTI control systems.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8991600" cy="2092881"/>
          </a:xfrm>
          <a:prstGeom prst="rect">
            <a:avLst/>
          </a:prstGeom>
        </p:spPr>
        <p:txBody>
          <a:bodyPr wrap="square">
            <a:spAutoFit/>
          </a:bodyPr>
          <a:lstStyle/>
          <a:p>
            <a:pPr lvl="0" algn="just" defTabSz="914400" fontAlgn="base">
              <a:spcBef>
                <a:spcPct val="0"/>
              </a:spcBef>
              <a:spcAft>
                <a:spcPct val="0"/>
              </a:spcAft>
            </a:pPr>
            <a:r>
              <a:rPr lang="en-US" sz="1300" b="1" dirty="0" smtClean="0">
                <a:latin typeface="+mj-lt"/>
              </a:rPr>
              <a:t>Communications Techniques:</a:t>
            </a:r>
            <a:r>
              <a:rPr lang="en-US" sz="1300" dirty="0" smtClean="0">
                <a:latin typeface="+mj-lt"/>
              </a:rPr>
              <a:t> Random signals and noise: probability, random variables, probability density function, autocorrelation, power spectral density. Analog communication systems, SNR calculations for AM and FM for low noise conditions. Digital communication systems: PCM, DPCM, ASK, PSK, FSK, matched filter receivers, bandwidth consideration and probability of error calculations for these schemes. Optical Communication, </a:t>
            </a:r>
            <a:r>
              <a:rPr lang="en-US" sz="1300" dirty="0" smtClean="0">
                <a:solidFill>
                  <a:srgbClr val="000000"/>
                </a:solidFill>
                <a:latin typeface="+mj-lt"/>
                <a:ea typeface="Times New Roman" pitchFamily="18" charset="0"/>
                <a:cs typeface="Calibri" pitchFamily="34" charset="0"/>
              </a:rPr>
              <a:t>Satellite Communication, Basics of TDMA, FDMA and CDMA and GSM. Information Theory &amp; coding, Secure Communication, Mobile Communication Techniques. </a:t>
            </a:r>
            <a:endParaRPr lang="en-US" sz="1300" dirty="0" smtClean="0">
              <a:latin typeface="+mj-lt"/>
              <a:cs typeface="Arial" pitchFamily="34" charset="0"/>
            </a:endParaRPr>
          </a:p>
          <a:p>
            <a:pPr lvl="0" algn="just" defTabSz="914400" eaLnBrk="0" fontAlgn="base" hangingPunct="0">
              <a:spcBef>
                <a:spcPct val="0"/>
              </a:spcBef>
              <a:spcAft>
                <a:spcPct val="0"/>
              </a:spcAft>
            </a:pPr>
            <a:r>
              <a:rPr lang="en-US" sz="1300" b="1" dirty="0" smtClean="0">
                <a:solidFill>
                  <a:srgbClr val="000000"/>
                </a:solidFill>
                <a:latin typeface="+mj-lt"/>
                <a:ea typeface="Times New Roman" pitchFamily="18" charset="0"/>
                <a:cs typeface="Calibri" pitchFamily="34" charset="0"/>
              </a:rPr>
              <a:t>Microwave Communication Engineering:</a:t>
            </a:r>
            <a:r>
              <a:rPr lang="en-US" sz="1300" dirty="0" smtClean="0">
                <a:solidFill>
                  <a:srgbClr val="000000"/>
                </a:solidFill>
                <a:latin typeface="+mj-lt"/>
                <a:ea typeface="Times New Roman" pitchFamily="18" charset="0"/>
                <a:cs typeface="Calibri" pitchFamily="34" charset="0"/>
              </a:rPr>
              <a:t> Elements of vector calculus: divergence and curl; Maxwell’s equations, wave equation, Waveguides : modes in rectangular  waveguides; boundary conditions; cut-off frequencies; dispersion relations. Basics of propagation in dielectric waveguide and optical fibers. Basics of Antennas and Wave propagation: Dipole antennas; radiation pattern; antenna gain. </a:t>
            </a:r>
            <a:endParaRPr lang="en-US" sz="1300" dirty="0" smtClean="0">
              <a:latin typeface="+mj-lt"/>
              <a:cs typeface="Arial" pitchFamily="34" charset="0"/>
            </a:endParaRPr>
          </a:p>
          <a:p>
            <a:pPr lvl="0" algn="just" defTabSz="914400" eaLnBrk="0" fontAlgn="base" hangingPunct="0">
              <a:spcBef>
                <a:spcPct val="0"/>
              </a:spcBef>
              <a:spcAft>
                <a:spcPct val="0"/>
              </a:spcAft>
            </a:pPr>
            <a:r>
              <a:rPr lang="en-US" sz="1300" dirty="0" smtClean="0">
                <a:solidFill>
                  <a:srgbClr val="000000"/>
                </a:solidFill>
                <a:latin typeface="+mj-lt"/>
                <a:ea typeface="Times New Roman" pitchFamily="18" charset="0"/>
                <a:cs typeface="Arial" pitchFamily="34" charset="0"/>
              </a:rPr>
              <a:t>				                  	  </a:t>
            </a:r>
            <a:r>
              <a:rPr lang="en-US" sz="1300" b="1" dirty="0" smtClean="0">
                <a:solidFill>
                  <a:srgbClr val="000000"/>
                </a:solidFill>
                <a:latin typeface="+mj-lt"/>
                <a:ea typeface="Times New Roman" pitchFamily="18" charset="0"/>
                <a:cs typeface="Arial" pitchFamily="34" charset="0"/>
              </a:rPr>
              <a:t>***</a:t>
            </a:r>
            <a:endParaRPr lang="en-US" sz="13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04800" y="990600"/>
            <a:ext cx="927100" cy="857250"/>
          </a:xfrm>
          <a:prstGeom prst="rect">
            <a:avLst/>
          </a:prstGeom>
          <a:noFill/>
          <a:ln w="9525">
            <a:noFill/>
            <a:miter lim="800000"/>
            <a:headEnd/>
            <a:tailEnd/>
          </a:ln>
        </p:spPr>
      </p:pic>
      <p:sp>
        <p:nvSpPr>
          <p:cNvPr id="122883" name="Rectangle 3"/>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524000" y="1600200"/>
            <a:ext cx="57637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5" name="Rectangle 5"/>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Mechanical Engineering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6" name="Rectangle 6"/>
          <p:cNvSpPr>
            <a:spLocks noChangeArrowheads="1"/>
          </p:cNvSpPr>
          <p:nvPr/>
        </p:nvSpPr>
        <p:spPr bwMode="auto">
          <a:xfrm>
            <a:off x="4114800" y="2286000"/>
            <a:ext cx="91723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7" name="Rectangle 7"/>
          <p:cNvSpPr>
            <a:spLocks noChangeArrowheads="1"/>
          </p:cNvSpPr>
          <p:nvPr/>
        </p:nvSpPr>
        <p:spPr bwMode="auto">
          <a:xfrm>
            <a:off x="0" y="2514600"/>
            <a:ext cx="91440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Engineering Mechanics: </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Free body</a:t>
            </a: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and equilibrium; trusses and frames; virtual work; kinematic and dynamics of particles and of rigid bodies in plane motion, including impulse and momentum (linear and angular) and energy formulations; impact.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Strength of Materials</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Stress and strain, stress-strain relationship and elastic constants, Mohr’s circle for plane stress and plane strain, thin cylinders; shear force and bending moment diagrams; bending and shear stresses; deflection of beams; torsion of circular shafts; Euler’s theory of columns; strain energy methods; thermal stresses.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Theory of Machines</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Displacement, velocity and acceleration analysis of plane mechanisms; dynamic analysis of slider-crank mechanism; gear trains; flywheels; governors. Kinematic &amp; dynamic analysis of planar mechanism, Lams, Gears &amp; Gear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traine</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Vibrations: </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Free and forced vibration of single degree of freedom systems; effect of damping; vibration isolation; resonance, critical speeds of shafts.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Design:</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Design for static and dynamic loading; failure theories; fatigue strength and the S-N diagram; principles of the design of machine elements such as bolted, riveted and welded joints, shafts, spur gears, rolling and sliding contact bearings, brakes and clutches.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Thermodynamics</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Zero, First and Second laws of thermodynamics; thermodynamic system and processes; Carnot cycle, irreversibility and availability; behavior of ideal and real gases, properties of pure substances, calculation of work and heat in ideal processes; analysis of thermodynamic cycles related to energy conversion.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Fluid Mechanics:</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Fluid properties; fluid statics,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manometry</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buoyancy; control-volume analysis of mass, momentum and energy, fluid acceleration; differential equations of continuity and momentum; Bernoulli’s equation; viscous flow of incompressible fluids; boundary layer; elementary turbulent flow; flow through pipes, head losses in pipes, bends etc.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Power Engineering: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Steam Tables,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Rankine</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Brayton</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cycles with regeneration and reheat, Cogeneration &amp; Combined cycles.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I.C. Engines</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Air-standard cycles, pre-ignition, detonation &amp; diesel-knock, ignition system, cooling &amp; lubrication system, emission &amp; control, fuel injection &amp; carburetion, supercharging,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0" y="91440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measurement of calorific values, engine performance &amp; heat balance sheet.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Heat Transfer:</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Modes of heat transfer; one dimensional heat conduction, resistance concept, electrical analogy, unsteady heat conduction, fins; dimensionless parameters in free and forced convective heat transfer, various correlations for heat transfer in flow over flat plates and through pipes; thermal boundary layer; effect of turbulence;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radiative</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heat transfer, black and grey surfaces, shape factors, network analysis; heat exchanger performance, LMTD and NTU methods.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Refrigeration and air-conditioning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Vapour</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refrigeration cycle, heat pumps, gas refrigeration, Reverse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Brayton</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cycle; moist air;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psychrometric</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chart, basic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psychrometric</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processes.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Turbo-machinery:</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Pelton</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-wheel, flow of stream through nozzles &amp; diffuses, Francis and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Kalpan</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turbines-impulse and reaction principles, velocity diagrams, various types of gas turbines, reciprocating, centrifugal and axial flow compressors, multi-stage compression.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Engineering Materials</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Structure and properties of Engineering materials, heat treatment, stress-strain diagrams for engineering materials. Common applications of various materials.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Metal Casting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Design of patterns, moulds and cores; solidification and cooling; riser and gating design, design considerations, types of casting processes.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Forming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Plastic deformation and yield criteria; fundamentals of hot and cold working processes; load estimation for bulk (forging, rolling, extrusion, drawing) and sheet (shearing, deep drawing, bending) metal forming processes; principles of powder metallurgy.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Joining: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Physics of welding, brazing and soldering; adhesive bonding; design consideration in welding.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Machining and Machine Tool Operations</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Mechanics of machining, single and multi-point cutting tools, tool geometry and materials, tool life and wear; economics of machining; principles of non-traditional machining processes; principles of work holding, principles of design of jigs and fixtures.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Unconventional Machining: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EDM, ECM, AJM, LBM, USM, EMB.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Metrology and Inspection</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Limits, fits and tolerances; linear and angular measurements; comparators; gauge design;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interferometry</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form and finish measurement; alignment and testing methods; tolerance analysis in manufacturing and assembly.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Computer Integrated Manufacturing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Basic concepts of CAD/CAM and their integration tools, Robotic, Robotic Kinematics.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Inventory Control</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Deterministic and probabilistic models; safety stock inventory control systems.</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Operation Research</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Linear programming, Graphical &amp; Simplex method transportation, assignment, network flow models, simple queuing models, PERT and CPM, Game Theory.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Value Engineering</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Calibri" pitchFamily="34" charset="0"/>
              </a:rPr>
              <a:t>: Value analysis for cost/value.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21920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Industrial Engineering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Production Planning and Control; Forecasting- moving average, exponential smoothing, operations scheduling, assembly line balancing, product development, break even analysis, capacity planning.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228600" y="914400"/>
            <a:ext cx="1009650" cy="857250"/>
          </a:xfrm>
          <a:prstGeom prst="rect">
            <a:avLst/>
          </a:prstGeom>
          <a:noFill/>
          <a:ln w="9525">
            <a:noFill/>
            <a:miter lim="800000"/>
            <a:headEnd/>
            <a:tailEnd/>
          </a:ln>
        </p:spPr>
      </p:pic>
      <p:sp>
        <p:nvSpPr>
          <p:cNvPr id="128003" name="Rectangle 3"/>
          <p:cNvSpPr>
            <a:spLocks noChangeArrowheads="1"/>
          </p:cNvSpPr>
          <p:nvPr/>
        </p:nvSpPr>
        <p:spPr bwMode="auto">
          <a:xfrm>
            <a:off x="22860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524000" y="1219200"/>
            <a:ext cx="7315200" cy="369332"/>
          </a:xfrm>
          <a:prstGeom prst="rect">
            <a:avLst/>
          </a:prstGeom>
        </p:spPr>
        <p:txBody>
          <a:bodyPr wrap="square">
            <a:spAutoFit/>
          </a:bodyPr>
          <a:lstStyle/>
          <a:p>
            <a:r>
              <a:rPr lang="en-US" sz="1600" b="1" dirty="0" smtClean="0">
                <a:latin typeface="+mj-lt"/>
              </a:rPr>
              <a:t>Syllabus for Entrance Examination for Admission in Ph.D. programme, 2018</a:t>
            </a:r>
            <a:r>
              <a:rPr lang="en-US" b="1" dirty="0" smtClean="0"/>
              <a:t>	</a:t>
            </a:r>
            <a:endParaRPr lang="en-US" dirty="0"/>
          </a:p>
        </p:txBody>
      </p:sp>
      <p:sp>
        <p:nvSpPr>
          <p:cNvPr id="128004" name="Rectangle 4"/>
          <p:cNvSpPr>
            <a:spLocks noChangeArrowheads="1"/>
          </p:cNvSpPr>
          <p:nvPr/>
        </p:nvSpPr>
        <p:spPr bwMode="auto">
          <a:xfrm>
            <a:off x="3733800" y="1600200"/>
            <a:ext cx="199246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Management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5" name="Rectangle 5"/>
          <p:cNvSpPr>
            <a:spLocks noChangeArrowheads="1"/>
          </p:cNvSpPr>
          <p:nvPr/>
        </p:nvSpPr>
        <p:spPr bwMode="auto">
          <a:xfrm>
            <a:off x="2819400" y="1981200"/>
            <a:ext cx="2590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2575"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6" name="Rectangle 6"/>
          <p:cNvSpPr>
            <a:spLocks noChangeArrowheads="1"/>
          </p:cNvSpPr>
          <p:nvPr/>
        </p:nvSpPr>
        <p:spPr bwMode="auto">
          <a:xfrm>
            <a:off x="0" y="2286000"/>
            <a:ext cx="914400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General Management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Functions and Principles of management; Management Thought and Concepts; Management Decision Making Processes and Types.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Managerial Economics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Micro-Economics: Basic Concepts of Demand and Supply; Demand Analysis; Production Function; Cost-Output Relations; market Structures; Pricing theories; Overview of macro-Economics; National Income Concepts; Budgeting.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Behavioral Science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Organizational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Behaviour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Understanding and managing Individual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Behaviour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-personality, Perception, Values, Attitudes, Learning and Motivation; Group Dynamics and Team Work. Overview of Organizational Development: Organizational structure; Organizational design; OD Interventions; Change Management.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Human Resource management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HRM: Concepts and Perspectives in HRM; HRM in Changing Environment, Overview of HR Planning: Objectives Process and Techniques; Job Analysis; Recruitment and Selection, Training and Development; Performance Appraisal; Exit Policy, Overview of Industrial Relations: Wage Policy and Determination; Trade Unions; Dispute Resolution and Grievance Management;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Labour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Welfare and Social Security Measures.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Finance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Financial Accounting; Analysis of Balance Sheet Statement, Overview of Cost Accounting: Costing Methods and Techniques, Overview of Financial Management: Fund Flow Analysis; Management of Working Capital, Overview of Capital Budgeting: Capital Budgeting Decisions; Capital Structure and Cost of Capital. Overview of Dividend  Policy: Determinants; Long-term and Short-term Financing Instruments; Mergers and  Acquisitions.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Marketing Management </a:t>
            </a:r>
            <a:endPar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Marketing: Marketing Mix, Market Segmentation, Targeting and Positioning; Overview of Product Management; Product Mix Decisions; Product Life Cycle, New Product Development, Branding; Pricing Methods and Strategies. Overview of Promotional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0" y="1143000"/>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Management: Promotion Mix; Advertising; Personal selling; Channel Management; Evaluation and Control of Marketing Effort; Marketing of Services; Customer Relation management. Overview of E-Marketing: Uses of Internet as Marketing Medium; Issues in Branding, Market Development, advertising and Retailing on Internet.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Production Management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Production management: Demand Forecasting for Operations; Production Scheduling; Work Measurement; time and Motion Study; Statistical Quality Control; Facility Location; Layout Planning. Overview of Operations Research: Linear programming; Transportation model; Inventory control; Queuing theory; Decision theory; PERT/CPM.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Quantitative Techniques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Probability: Types of Probability distributions (e.g. Binomial, Poisson, Normal and Exponential). Overview of Sampling: Sampling distributions; Tests of Hypothesis; Large and small samples.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Univariate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Bivariate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Data Analysis: t-test, z-test, Chi-square tests; ANOVA.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Information System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MIS: Application of Information Systems in management; MIS and Decision Making; System Analysis and Design. Overview of E-Commerce: e-commerce Business models; e-marketing; security issues in electronic commerce, legal issues in electronic commerce. Overview of ERP: Role of ERP in information integration; Evolution of ERP.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Strategic Management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Strategic Management: Concept of Corporate Strategy; BCG Model; Porter’s Generic Strategies; Competitor Analysis. Overview of Strategy Formulation and Implementation: Strategy Formulation and implementation at Corporate and Business level.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Global Strategic Management: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Transnationalization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of World Economy; Managing Cultural Diversity; Global Entry Strategies; Managing International Business; Competitive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Advantage of Nations.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Entrepreneurship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Entrepreneurship: Theories of entrepreneurship; Innovation and Entrepreneurship. Small Business Concepts: Government policy for Promotion of Small and Medium Enterprises; Process of Business Opportunity Identification; Detailed Business Plan Preparation; Managing Small Enterprises; Planning for Growth; Sickness in Small Enterprises; Rehabilitation of Sick Enterprises; Entrepreneurship (Organizational Entrepreneurship).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0" y="1066800"/>
            <a:ext cx="9144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Ethics in Business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Overview of Ethical issues in Business: Value Based Organizations; Ethical Issues on Individual in Organizations; Gender Issues; Ecological Consciousness; Environmental Ethics; Social Responsibilities of Business; Corporate Governance and Ethics; Benefits of Corporate Social Responsibility.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04800" y="838200"/>
            <a:ext cx="1011238" cy="857250"/>
          </a:xfrm>
          <a:prstGeom prst="rect">
            <a:avLst/>
          </a:prstGeom>
          <a:noFill/>
          <a:ln w="9525">
            <a:noFill/>
            <a:miter lim="800000"/>
            <a:headEnd/>
            <a:tailEnd/>
          </a:ln>
        </p:spPr>
      </p:pic>
      <p:sp>
        <p:nvSpPr>
          <p:cNvPr id="131075" name="Rectangle 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76" name="Rectangle 4"/>
          <p:cNvSpPr>
            <a:spLocks noChangeArrowheads="1"/>
          </p:cNvSpPr>
          <p:nvPr/>
        </p:nvSpPr>
        <p:spPr bwMode="auto">
          <a:xfrm>
            <a:off x="1676400" y="1219200"/>
            <a:ext cx="580383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77" name="Rectangle 5"/>
          <p:cNvSpPr>
            <a:spLocks noChangeArrowheads="1"/>
          </p:cNvSpPr>
          <p:nvPr/>
        </p:nvSpPr>
        <p:spPr bwMode="auto">
          <a:xfrm>
            <a:off x="0" y="152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Applied Chemistry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78" name="Rectangle 6"/>
          <p:cNvSpPr>
            <a:spLocks noChangeArrowheads="1"/>
          </p:cNvSpPr>
          <p:nvPr/>
        </p:nvSpPr>
        <p:spPr bwMode="auto">
          <a:xfrm>
            <a:off x="2743200" y="1905000"/>
            <a:ext cx="248497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52575"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79" name="Rectangle 7"/>
          <p:cNvSpPr>
            <a:spLocks noChangeArrowheads="1"/>
          </p:cNvSpPr>
          <p:nvPr/>
        </p:nvSpPr>
        <p:spPr bwMode="auto">
          <a:xfrm>
            <a:off x="0" y="2209800"/>
            <a:ext cx="91440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Physical Chemistry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Structure: Quantum theory : principles and techniques; applications to a particle in a  box, harmonic oscillator, rigid rotor and hydrogen atom; valence bond and molecular orbital theories,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Huckel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approximation; approximate techniques: variation and perturbation; symmetry, point groups; rotational,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vibrational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electronic, NMR, and ESR spectroscopy.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Equilibrium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Kinetic theory of gases; First law of thermodynamics, heat, energy, and work; second law of thermodynamics and entropy; third law and absolute entropy; free energy; partial molar quantities; ideal and non-ideal solutions; phase transformation: phase rule and phase diagrams –one, tow, and three component systems; activity, activity coefficient, fugacity, and fugacity coefficient; chemical equilibrium, response of chemical equilibrium to temperature and pressure;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colligative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properties; Debye-</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Huckel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theory; thermodynamics of electrochemical cells; standard electrode potentials; applications – corrosion and energy conversion; molecular partition function (translational, rotational,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vibrational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electronic).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Kinetics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Rates of chemical reactions, temperature dependence of chemical reactions; elementary, consecutive, and parallel reactions; steady state approximation; theories of  reaction rates – collision and transition state theory, relaxation kinetics, kinetics of photochemical reactions and free radical polymerization, homogeneous catalysis, adsorption isotherms and heterogeneous catalysis.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INORGANIC AND ANALYTICAL CHEMISTRY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Main group elements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General characteristics, allotropes, structure and reactions of simple and industrially important compounds: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boranes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carboranes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silicones, silicates boron nitride,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borazines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phosphazenes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Hydrides, oxides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oxoacids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of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pnictogens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(N, P),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chalcogens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 Se &amp; Te) and halogens, xenon compounds, pseudo halogens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interhalogen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compounds. Shapes of molecules and hard – soft acid base concept. Structure and Bonding (VBT) of B, Al, Si, N, P, 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compounds. Allotropes of carbon: graphite, diamond, C60. Synthesis and reactivity of inorganic polymers of Si and P.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Transition Elements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General characteristics of d and f block elements; coordination chemistry: structure and isomerism, stability, theories of metal –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ligand</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bonding (CFT and LFT), mechanisms of substitution and electron transfer reactions of coordination complexes.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print"/>
          <a:srcRect/>
          <a:stretch>
            <a:fillRect/>
          </a:stretch>
        </p:blipFill>
        <p:spPr bwMode="auto">
          <a:xfrm>
            <a:off x="1752600" y="609600"/>
            <a:ext cx="5105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0" y="990600"/>
            <a:ext cx="91440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Electronic spectra and magnetic properties of transition metal complexes, lanthanides and actinides. Metal carbonyls, metal – metal bonds and metal atom clusters,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metallocenses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transition metal complexes with bonds to hydrogen, alkyls, alkenes,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arenes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metal carbons; use of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organometallic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compounds as catalysts in organic synthesis. Bioinorganic chemistry of Na, K, Mg, Ca, Fe, Co, Zn, Cu and Mo.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Solids: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Crystal systems and lattices, miller planes, crystal packing, crystal defects; Braggs Law, ionic crystals, band theory, metals and semiconductors, Different structures of AX, AX2, ABX3 compounds,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spinels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Instrumental methods of analysis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Atomic absorption and emission spectroscopy including ICP-AES, UV-visible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spectrophotometry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NMR, mass, Mossbauer spectroscopy (Fe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ESR spectroscopy,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chromoatography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including GC and HPLC and electro- analytical methods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Coulometry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cyclic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voltammetry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polarography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amperometry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ion selective electrodes).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ORGANIC CHEMISTRY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Stereochemistry: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Chirality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of organic molecules with or without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chiral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centres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Specification of configuration in compounds having one or more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stereogenic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centres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Enantiotopic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diastereotopic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atoms, groups and faces.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Stereoselective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stereospecific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sysnthesis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Conformational analysis of acyclic and cyclic compounds. Geometrical isomerism.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Configurational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conformational effects on reactivity and selectivity/specificity.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Reaction mechanism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Methods of determining reaction mechanisms.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Nucleophilic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electrophiclic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substitutions and additions to multiple bonds. Elimination reactions. Reactive intermediates-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carbocations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carbanions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carbenes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nitrenes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arynes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free radicals. Molecular rearrangements involving electron deficient atoms.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Organic synthesis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Synthesis, reactions, mechanisms and selectivity involving the following alkenes, alkynes,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arenes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alcohols, phenols,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aldehydes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ketones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carboxylic  acids and their derivatives, halides, nitro compounds and amines. Use of compounds of  Mg, Li, Cu, B and Si in organic synthesis. Concepts in multistep synthesis – retro synthetic analysis, disconnections,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synthons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synthetic equivalents, reactivity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umpolung</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selectivity, protection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deprotection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of functional groups.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Pericyclic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reactions: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Electrocyclic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cycloaddition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sigmatropic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reactions. Orbital correlation FMO and PMO treatments.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Photochemistry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Basic principles, Photochemistry of alkenes, carbonyl compounds,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arenes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Photo oxidation and photo reduction, Di-</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fi</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methane rearrangement, Barton reaction.  Heterocyclic compounds: Structure, preparation, properties and reactions of furan,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pyrrole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thiophene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pyridine,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indole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their derivatives.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Biomolecules</a:t>
            </a: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Structure, properties and reactions of mono and disaccharides, physicochemical properties of amino acids, chemical synthesis of peptides, structural features of proteins, nucleic acids, steroids,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terpenoids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carotenoids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alkaloids.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14478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Spectroscopy: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Principles and applications of UV-visible, IR, NMR and Mass spectrometry in the determination of structures of organic molecules.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04800" y="838200"/>
            <a:ext cx="987425" cy="857250"/>
          </a:xfrm>
          <a:prstGeom prst="rect">
            <a:avLst/>
          </a:prstGeom>
          <a:noFill/>
          <a:ln w="9525">
            <a:noFill/>
            <a:miter lim="800000"/>
            <a:headEnd/>
            <a:tailEnd/>
          </a:ln>
        </p:spPr>
      </p:pic>
      <p:sp>
        <p:nvSpPr>
          <p:cNvPr id="134147" name="Rectangle 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148" name="Rectangle 4"/>
          <p:cNvSpPr>
            <a:spLocks noChangeArrowheads="1"/>
          </p:cNvSpPr>
          <p:nvPr/>
        </p:nvSpPr>
        <p:spPr bwMode="auto">
          <a:xfrm>
            <a:off x="1752600" y="1295400"/>
            <a:ext cx="57637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149" name="Rectangle 5"/>
          <p:cNvSpPr>
            <a:spLocks noChangeArrowheads="1"/>
          </p:cNvSpPr>
          <p:nvPr/>
        </p:nvSpPr>
        <p:spPr bwMode="auto">
          <a:xfrm>
            <a:off x="1447800" y="1676400"/>
            <a:ext cx="415838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4940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Applied Mathematics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150" name="Rectangle 6"/>
          <p:cNvSpPr>
            <a:spLocks noChangeArrowheads="1"/>
          </p:cNvSpPr>
          <p:nvPr/>
        </p:nvSpPr>
        <p:spPr bwMode="auto">
          <a:xfrm>
            <a:off x="2590800" y="2057400"/>
            <a:ext cx="25250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5257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2362200"/>
            <a:ext cx="91440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Linear Algebra: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Finite dimensional vector spaces; Linear transformations and their matrix representations, rank; systems of linear equations,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eigen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values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eigen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vectors, minimal polynomial,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Cayley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-Hamilton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Theroem</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diagonalisation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Hermitian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Skew-</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Hermitian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unitary matrices; Finite dimensional inner product spaces, Gram- Schmidt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orthonormalization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process, self-</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adjoint</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operators.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Complex Analysis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Analytic functions, conformal mappings, bilinear transformations; complex integration; Cauchy’s integral theorem and formula;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Liouville’s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theorem, maximum modulus principle; Taylor and Laurent’s series; residue theorem and applications for evaluating real integrals.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Real Analysis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Sequences and series of functions, uniform convergence, power series, Fourier series, functions of several variables, maxima, minima; Riemann integration, multiple integrals, line, surface and volume integrals, theorems of Green, Stokes and Gauss;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matric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spaces, completeness,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Weierstrass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approximation theorem, compactness;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Lebesgue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integral,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Fatou’s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lemma, dominated convergence theorem.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Ordinary Differential Equations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First order ordinary differential equations, existence and uniqueness theorems, systems of linear first order ordinary differential equations, linear ordinary differential equations of higher order with constant coefficients; linear second order ordinary differential equations with variable coefficients; method of  Laplace transforms for solving ordinary differential equations, series solutions;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Legendra</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Bessel functions and their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orthogonality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Algebra:</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Normal subgroups and homomorphism theorems,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automorphisms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Group actions,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Sylow’s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theorems and their applications; Euclidean domains, Principle ideal domains and unique factorization domains. Prime ideals and maximal ideals in commutative rings; Fields, finite fields. Functional Analysis: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Banach</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spaces, Hahn-</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Banach</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extension theorem, open mapping and closed graph theorems, principle of uniform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boundedness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Hilbert spaces,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orthonormal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bases,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Riesz</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representation theorem, bounded linear operators. </a:t>
            </a:r>
            <a:endPar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Numerical Analysis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Numerical solution of algebraic and transcendental equations; bisection, secant method, Newton-</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Raphson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method, fixed point iteration; interpolation; error of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114300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polynomial interpolation, Lagrange, Newton interpolations; numerical differentiation; numerical integration; Trapezoidal and Simpson rules, Gauss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Legendra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quadrature</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method of undetermined parameters; least square polynomial approximation; numerical solution of systems of linear equations; direct methods  (Gauss elimination, LU decomposition); iterative methods (Jacobi and Gauss-Seidel); matrix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eigenvalue</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problems; power method, numerical solution of ordinary differential equations; initial value problems; Taylor series methods, Euler’s methods,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Runge-Kutta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methods.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Partial Differential Equations: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Linear and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quasilinear</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first order partial differential equations, method of characteristics; second order linear equations in tow variables and their classification; Cauchy,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Dirichlet</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Neumann problems; solutions of Laplace, wave and diffusion equations in two variables; Fourier series and Fourier transform and Laplace transform methods of solutions for the above equations. Mechanics: Virtual work, Lagrange’s equations for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holonomic</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systems, Hamiltonian equations.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Topology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Basic concepts of topology, product topology, connectedness, compactness,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countability</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separation axioms,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Urysohn’s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Lemma.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Probability and Statistics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Probability space, conditional probability,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Bayes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theorem, independence, Random variables, joint and conditional distributions, standard  probability distributions and their properties, expectation, conditional expectation, moments; weak and strong law of large numbers, central limit theorem; Sampling distributions; Testing of hypothesis, standard parametric tests based on normal, Chi- Square, t, F – distributions; Linear regression; Interval estimation.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Linear programming:</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Linear programming problem and its formulation, convex sets and their properties, graphical method, basic feasible solution, simplex method, big-M and two phase methods; infeasible and unbounded LPP’s, alternate optima; Dual problem and duality theorems, dual simplex method and its application in post optimality analysis; Balanced and unbalanced transportation problems, u- v method for solving transportation problems; Hungarian method for solving assignment problems.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Calculus of Variation and Integral Equations: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Variation problems with fixed boundaries; sufficient conditions for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extremum</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linear integral equations of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Fredholm</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Volterra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type, their iterative solutions.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81000" y="1066800"/>
            <a:ext cx="1019175" cy="857250"/>
          </a:xfrm>
          <a:prstGeom prst="rect">
            <a:avLst/>
          </a:prstGeom>
          <a:noFill/>
          <a:ln w="9525">
            <a:noFill/>
            <a:miter lim="800000"/>
            <a:headEnd/>
            <a:tailEnd/>
          </a:ln>
        </p:spPr>
      </p:pic>
      <p:sp>
        <p:nvSpPr>
          <p:cNvPr id="136195" name="Rectangle 3"/>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6" name="Rectangle 4"/>
          <p:cNvSpPr>
            <a:spLocks noChangeArrowheads="1"/>
          </p:cNvSpPr>
          <p:nvPr/>
        </p:nvSpPr>
        <p:spPr bwMode="auto">
          <a:xfrm>
            <a:off x="1752600" y="1371600"/>
            <a:ext cx="57637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7" name="Rectangle 5"/>
          <p:cNvSpPr>
            <a:spLocks noChangeArrowheads="1"/>
          </p:cNvSpPr>
          <p:nvPr/>
        </p:nvSpPr>
        <p:spPr bwMode="auto">
          <a:xfrm>
            <a:off x="1905000" y="1676400"/>
            <a:ext cx="371646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4940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Applied Physics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8" name="Rectangle 6"/>
          <p:cNvSpPr>
            <a:spLocks noChangeArrowheads="1"/>
          </p:cNvSpPr>
          <p:nvPr/>
        </p:nvSpPr>
        <p:spPr bwMode="auto">
          <a:xfrm>
            <a:off x="2590800" y="1981200"/>
            <a:ext cx="252505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52575"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9" name="Rectangle 7"/>
          <p:cNvSpPr>
            <a:spLocks noChangeArrowheads="1"/>
          </p:cNvSpPr>
          <p:nvPr/>
        </p:nvSpPr>
        <p:spPr bwMode="auto">
          <a:xfrm>
            <a:off x="0" y="2209800"/>
            <a:ext cx="91440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Mathematical Physics: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Dimensional analysis; Vector algebra and vector calculus; Linear algebra, matrices; linear differential equations; Finite difference methods; Elementary probability theory, binomial, Poisson and normal distributions. Fourier series, Fourier and Laplace transforms; Elements of complex analysis.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Classical Mechanics: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Newton’s laws; central forces,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Kepler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problem and planetary motion; collisions and scattering in laboratory and centre of mass frames; mechanics of system of particles; rigid body dynamics; moment of inertia tensor; non inertial frames and pseudo forces;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variational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principle; Lagrange’s and Hamilton’s formalisms; equation of motion, cyclic coordinates, Poisson bracket; periodic motion, small oscillations, normal modes; special theory of relativity – Lorentz transformations, time dilation, length contraction, relativistic kinematics, variation of mass with velocity, mass- energy equivalence, relation between energy and momentum.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Electromagnetic Theory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Electrostatics : Gauss’ Law and its applications; Laplace and Poisson equations, boundary value problems; Magneto statics: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Biot-Savart</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law, Ampere’s theorem,; dielectrics and conductors; dielectric polarization; Concept of  internal field; electromagnetic induction Faraday’s law; Maxwell’s equations; scalar and vector potentials; Electromagnetic waves and their reflection, refraction, interference, diffraction and polarization.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Poynting</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vector, energy and momentum of electromagnetic waves; radiation from a moving charge.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Quantum Mechanics: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Physical basis of quantum mechanics; Wave – particle duality;  De-Broglie hypothesis; electron and neutron diffraction experiment, wave packet and group velocity, wave function and probability interpretation, quantization of atomic energy, Heisenberg’s uncertainty principle; Schrodinger equation (time-dependent and time-independent); Eigen value problems such as particle-in-a-box, harmonic oscillator, etc; Tunneling through a barrier; Orbital angular momentum.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Thermodynamics and Statistical Physics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Laws of thermodynamics and their consequences; macro states and microstates; phase space; probability ensembles; partition function, free energy, calculation of thermodynamic quantities; classical and quantum statistics;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0" y="1066800"/>
            <a:ext cx="914400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degenerate Fermi gas; black body radiation and Planck’s distribution law; Bose-Einstein condensation; first and second order phase transitions. Atomic and Molecular Physics : Quantum states of an electron in an atom; Electron spin; Spectra of one-and many-electron atoms; Relativistic corrections for energy levels of hydrogen; Hyperfine structure and isotopic shift; width of spectral lines; LS &amp; JJ coupling; Zeeman,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Paschen</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Back &amp; Stark effect; X-ray spectroscopy; Electron spin resonance, Nuclear magnetic resonance, chemical shift; Rotational, vibration, electronic, and Raman spectra of diatomic molecules; Spontaneous and stimulated emission, Einstein A &amp; B coefficients; Lasers, optical pumping, population inversion, rate equation; Modes of resonators and coherence length. Temporal and spatial coherence.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Solid State Physics: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Atomic structure and bonding in materials. Crystal structure of Materials, unit cells and space lattices, determination of structures of simple crystals by x-ray diffraction, miller indices of planes and directions, Concept of amorphous, single and polycrystalline structures and their effect on properties of materials. Crystal growth techniques. Imperfections in crystalline solids and their role in influencing various properties; free electron theory; band theory of solids; metals, semiconductors and insulators; types of semiconductors &amp; conduction mechanism, Hall effect; Diamagnetism, Para magnetism, and ferromagnetism; Electron motion in a periodic potential, Superconductivity, type-I and type-II superconductors, Joseph son junctions.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Nuclear and Particle Physics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Basic nuclear properties; size, shape, charge distribution, spin and parity; mass defect, Binding energy, semi-empirical mass formula; Liquid drop model; Nature of the nuclear force, nuclear shell model; Alpha decay, Beta-decay, gamma decay, Laws of radioactivity, Rutherford scattering, nuclear reactions, reaction mechanisms, compound nuclei and direct reactions; conservation laws; controlled and uncontrolled chain reaction critical mass, multiplication factor, fission and fusion; nuclear reactor, particle accelerators and detectors; mass spectrographs, elementary particles.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Electronics: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Semiconductor device physics: including diodes, junctions, depletion region, barrier potential, Fermi level, biasing, transistors, Bipolar Junction Transistors, field effect Transistors, amplifier and oscillator circuits; operational amplifier, negative feedback circuits, rectifier circuits, regulated power supplies; logic gates &amp; symbols, Boolean algebra, De-Morgan’s Theorem, basic digital logic circuits, Optoelectronic devices, including solar cells, photo detectors, and LEDs; Digital techniques and</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Applications (registers, counters, comparators and similar circuits); A/D and D/A</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converters.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152400" y="1066800"/>
            <a:ext cx="1004887" cy="857250"/>
          </a:xfrm>
          <a:prstGeom prst="rect">
            <a:avLst/>
          </a:prstGeom>
          <a:noFill/>
          <a:ln w="9525">
            <a:noFill/>
            <a:miter lim="800000"/>
            <a:headEnd/>
            <a:tailEnd/>
          </a:ln>
        </p:spPr>
      </p:pic>
      <p:sp>
        <p:nvSpPr>
          <p:cNvPr id="138243" name="Rectangle 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244" name="Rectangle 4"/>
          <p:cNvSpPr>
            <a:spLocks noChangeArrowheads="1"/>
          </p:cNvSpPr>
          <p:nvPr/>
        </p:nvSpPr>
        <p:spPr bwMode="auto">
          <a:xfrm>
            <a:off x="1524000" y="1295400"/>
            <a:ext cx="57637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2286000" y="1676400"/>
            <a:ext cx="330090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4940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Pharmacy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246" name="Rectangle 6"/>
          <p:cNvSpPr>
            <a:spLocks noChangeArrowheads="1"/>
          </p:cNvSpPr>
          <p:nvPr/>
        </p:nvSpPr>
        <p:spPr bwMode="auto">
          <a:xfrm>
            <a:off x="4267200" y="1981200"/>
            <a:ext cx="95250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247" name="Rectangle 7"/>
          <p:cNvSpPr>
            <a:spLocks noChangeArrowheads="1"/>
          </p:cNvSpPr>
          <p:nvPr/>
        </p:nvSpPr>
        <p:spPr bwMode="auto">
          <a:xfrm>
            <a:off x="0" y="2364462"/>
            <a:ext cx="91440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Pharmacognosy</a:t>
            </a: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&amp; </a:t>
            </a:r>
            <a:r>
              <a:rPr kumimoji="0" lang="en-US" sz="1300" b="1"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Phytochemistry</a:t>
            </a: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Chemistry test, isolation and characterization of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phytopharmaceuticals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belonging to the group of Alkaloids, Glycosides,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Terpenoids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Steroids,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Purines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Guggual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lipids,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Pharmacognosy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of crude drugs that contain the above constituents. Standardization of raw materials and herbal products. Biotechnological principles and techniques for plants development. Tissue culture.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Pharmacology &amp; Toxicology: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General pharmacological principle including Toxicology. Drug interaction, Pharmacology of drugs acting on Central nervous system, Cardiovascular system, Autonomic nervous system, Gastro intestinal system and Respiratory system. Pharmacology of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Autocoids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Hormones, Hormone antagonists,</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Chemotherapeutic agents including anticancer drugs. Bioassays,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Immuno</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Pharmacology. Drugs acting on the blood &amp; blood forming organs. Drugs acting on the renal system.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Medicinal Chemistry :</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Introduction to drug design, Structure, Classification, Synthesis, SAR and uses of the following category of drugs – Hypnotics and Sedatives, NSAIDS,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Neuroleptics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Antidepressants,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Anxiolytics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Anticonvulsants. Local Anesthetics, Cardio Vascular drugs –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Antianginal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agents, Vasodilators, adrenergic &amp; Cholinergic drugs, Diuretics, Antihypertensive drugs, Hypoglycemic agents,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Antilipedmic</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agents. Chemotherapeutic agents, Antibiotics,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Sulphadrugs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Antitubercular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Preparation, storage and uses of official Radiopharmaceuticals.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Pharmaceutics &amp; Pharmaceutical Jurisprudence: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Development, manufacturing standards, Q.C. limits, labeling of Tablets, Capsules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Parenterals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as per the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pharmacopoeal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requirements. Storage of different dosage forms and new drug delivery systems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Nanoparticle</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Occular</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drug delivery system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Transdermal</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drug delivery systems). Bio-pharmaceutics and Pharmacokinetics and their importance in formulation. Formulation and preparation of cosmetics –lipstick, shampoo, creams, nail preparations and dentifrices. Pharmaceutical calculations. Drugs and cosmetic Act and rules with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respect to manufacture, sales and storage, Pharmacy Act.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Pharmaceutical Chemistry (Analysis):</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Principles, instrumentation and applications oaf the following: Absorption spectroscopy (UV &amp; IR).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Fluorimetry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Flame photometry,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Potentiometry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Conductometry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and </a:t>
            </a:r>
            <a:r>
              <a:rPr kumimoji="0" lang="en-US" sz="1300"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Plarography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Principles of NMR, Mass Spectroscopy, X-ray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0" y="1219200"/>
            <a:ext cx="91440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diffraction analysis and different chromatographic methods (TLC, HPLC, HPTLC and GC).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Biochemistry: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Metabolism of Carbohydrate, lipids and proteins, Biochemical role of Vitamins, Enzymes, Nucleic acids. General principles of immunology. Methods of determine kidney &amp; liver function.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Microbiology:</a:t>
            </a: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Principles and methods of microbiological assays of the Pharmacopoeia. Methods of preparation of official sera and vaccines, Serological and diagnostics tests. Application of microorganisms in Pharmaceutical industry.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300" dirty="0" smtClean="0">
                <a:solidFill>
                  <a:srgbClr val="000000"/>
                </a:solidFill>
                <a:latin typeface="Calibri" pitchFamily="34" charset="0"/>
                <a:ea typeface="Times New Roman" pitchFamily="18" charset="0"/>
                <a:cs typeface="Calibri" pitchFamily="34" charset="0"/>
              </a:rPr>
              <a:t>                                                                                                </a:t>
            </a:r>
            <a:r>
              <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381000" y="838200"/>
            <a:ext cx="990600" cy="857250"/>
          </a:xfrm>
          <a:prstGeom prst="rect">
            <a:avLst/>
          </a:prstGeom>
          <a:noFill/>
          <a:ln w="9525">
            <a:noFill/>
            <a:miter lim="800000"/>
            <a:headEnd/>
            <a:tailEnd/>
          </a:ln>
        </p:spPr>
      </p:pic>
      <p:sp>
        <p:nvSpPr>
          <p:cNvPr id="140291"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92" name="Rectangle 4"/>
          <p:cNvSpPr>
            <a:spLocks noChangeArrowheads="1"/>
          </p:cNvSpPr>
          <p:nvPr/>
        </p:nvSpPr>
        <p:spPr bwMode="auto">
          <a:xfrm>
            <a:off x="1828800" y="1143000"/>
            <a:ext cx="576375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Syllabus for Entrance Examination for Admission in Ph.D. programme, 2018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93" name="Rectangle 5"/>
          <p:cNvSpPr>
            <a:spLocks noChangeArrowheads="1"/>
          </p:cNvSpPr>
          <p:nvPr/>
        </p:nvSpPr>
        <p:spPr bwMode="auto">
          <a:xfrm>
            <a:off x="1752600" y="1524000"/>
            <a:ext cx="375647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46263"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Discipline: Humanities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94" name="Rectangle 6"/>
          <p:cNvSpPr>
            <a:spLocks noChangeArrowheads="1"/>
          </p:cNvSpPr>
          <p:nvPr/>
        </p:nvSpPr>
        <p:spPr bwMode="auto">
          <a:xfrm>
            <a:off x="2438400" y="1752600"/>
            <a:ext cx="282320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52575"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Section – I &amp; II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95" name="Rectangle 7"/>
          <p:cNvSpPr>
            <a:spLocks noChangeArrowheads="1"/>
          </p:cNvSpPr>
          <p:nvPr/>
        </p:nvSpPr>
        <p:spPr bwMode="auto">
          <a:xfrm>
            <a:off x="0" y="2025908"/>
            <a:ext cx="8991600"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I. Phonetics and Phonology of English &amp; Modern English Grammar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General Phonetics and Phonology, Production of speech, Structural Phonology, Grammar &amp; Various kinds of Grammar; Notions of Grammaticality and Acceptability; Traditional, Structural and Generative Models, Morphology &amp;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Morphophonemics</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and Syntax.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II. Applied Linguistics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Scope and Definition of Applied Linguistics, Traditional Approach to Linguistics Structural Approach to Linguistics and Cognitive Approach to Linguistics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III. Literature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Literary forms :</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Prose, poetry and drama.</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British Literature:</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Chaucer, Shakespeare, Milton, Alexander Pope, John Keats, Byron, P B Shelly, William Wordsworth, Robert Browning, Arnold, John Dryden, S T Coleridge, G B Shaw, D H Lawrence, E M Foster, W B Yeats, George Orwell.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American Literature:</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T S Eliot, W H Auden, Eugene O’Neill, Emerson, Thoreau, Hawthorne, Thomas Hardy, Ernest Hemingway, Walt Whitman, Emily Dickenson, Robert Frost, Silvia Plath, Tennyson, Mark Twain, Ezra pound, Allen Tate, Virginia Woolf, Tennessee Williams.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Indo-</a:t>
            </a:r>
            <a:r>
              <a:rPr kumimoji="0" lang="en-US" sz="1300" b="1" i="0" u="none" strike="noStrike" cap="none" normalizeH="0" baseline="0" dirty="0" err="1" smtClean="0">
                <a:ln>
                  <a:noFill/>
                </a:ln>
                <a:solidFill>
                  <a:srgbClr val="000000"/>
                </a:solidFill>
                <a:effectLst/>
                <a:latin typeface="+mj-lt"/>
                <a:ea typeface="Times New Roman" pitchFamily="18" charset="0"/>
                <a:cs typeface="Calibri" pitchFamily="34" charset="0"/>
              </a:rPr>
              <a:t>Anglean</a:t>
            </a: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 Literature :</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Henry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Derozio</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Toru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Dutt</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Sarojini</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Naidu,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Rabindranath</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Tagore,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Aurobindo</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Ghosh</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Girish</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Karnad</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Raja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Rao</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Mulk</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Raj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Anand</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R K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Narayan</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Kamala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Markandaya</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Nissim</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Ezekiel, Kamala Das,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Khushwant</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Singh,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Salman</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Rushdie,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Vikram</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Seth, V S Naipaul,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Arundhati</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Roy, Anita Desai.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Critical Theories:</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Aristotle, Longinus, Eliot, William Wordsworth, Coleridge, Mathew Arnold, </a:t>
            </a:r>
            <a:r>
              <a:rPr kumimoji="0" lang="en-US" sz="1300" b="0" i="0" u="none" strike="noStrike" cap="none" normalizeH="0" baseline="0" dirty="0" err="1" smtClean="0">
                <a:ln>
                  <a:noFill/>
                </a:ln>
                <a:solidFill>
                  <a:srgbClr val="000000"/>
                </a:solidFill>
                <a:effectLst/>
                <a:latin typeface="+mj-lt"/>
                <a:ea typeface="Times New Roman" pitchFamily="18" charset="0"/>
                <a:cs typeface="Calibri" pitchFamily="34" charset="0"/>
              </a:rPr>
              <a:t>Eliene</a:t>
            </a: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 Showalter, Psycho-Analytic Criticism and Feminist Criticism.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IV. Research Methodology: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Times New Roman" pitchFamily="18" charset="0"/>
                <a:cs typeface="Calibri" pitchFamily="34" charset="0"/>
              </a:rPr>
              <a:t>Basic Concepts of Research, Research methods, Strategies and Study Skills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Times New Roman" pitchFamily="18" charset="0"/>
                <a:cs typeface="Calibri" pitchFamily="34" charset="0"/>
              </a:rPr>
              <a:t>V. Professional Communication: </a:t>
            </a:r>
            <a:endParaRPr lang="en-US" sz="1300" b="1" dirty="0" smtClean="0">
              <a:solidFill>
                <a:srgbClr val="000000"/>
              </a:solidFill>
              <a:latin typeface="+mj-lt"/>
              <a:cs typeface="Calibri" pitchFamily="34" charset="0"/>
            </a:endParaRPr>
          </a:p>
          <a:p>
            <a:pPr lvl="0" defTabSz="914400" fontAlgn="base">
              <a:spcBef>
                <a:spcPct val="0"/>
              </a:spcBef>
              <a:spcAft>
                <a:spcPct val="0"/>
              </a:spcAft>
            </a:pPr>
            <a:r>
              <a:rPr lang="en-US" sz="1200" dirty="0" smtClean="0">
                <a:solidFill>
                  <a:srgbClr val="000000"/>
                </a:solidFill>
                <a:latin typeface="Calibri" pitchFamily="34" charset="0"/>
                <a:ea typeface="Times New Roman" pitchFamily="18" charset="0"/>
                <a:cs typeface="Calibri" pitchFamily="34" charset="0"/>
              </a:rPr>
              <a:t>Basic Concepts, Report Writing Presentation Skills, Interpersonal Skills, Organizational </a:t>
            </a:r>
            <a:r>
              <a:rPr lang="en-US" sz="1200" dirty="0" err="1" smtClean="0">
                <a:solidFill>
                  <a:srgbClr val="000000"/>
                </a:solidFill>
                <a:latin typeface="Calibri" pitchFamily="34" charset="0"/>
                <a:ea typeface="Times New Roman" pitchFamily="18" charset="0"/>
                <a:cs typeface="Calibri" pitchFamily="34" charset="0"/>
              </a:rPr>
              <a:t>Behaviour</a:t>
            </a:r>
            <a:r>
              <a:rPr lang="en-US" sz="1200" dirty="0" smtClean="0">
                <a:solidFill>
                  <a:srgbClr val="000000"/>
                </a:solidFill>
                <a:latin typeface="Calibri" pitchFamily="34" charset="0"/>
                <a:ea typeface="Times New Roman" pitchFamily="18" charset="0"/>
                <a:cs typeface="Calibri" pitchFamily="34" charset="0"/>
              </a:rPr>
              <a:t> and Communication. </a:t>
            </a:r>
            <a:endParaRPr lang="en-US" sz="1200" dirty="0" smtClean="0">
              <a:latin typeface="Arial" pitchFamily="34" charset="0"/>
              <a:cs typeface="Arial" pitchFamily="34" charset="0"/>
            </a:endParaRPr>
          </a:p>
          <a:p>
            <a:pPr lvl="0" defTabSz="914400" eaLnBrk="0" fontAlgn="base" hangingPunct="0">
              <a:spcBef>
                <a:spcPct val="0"/>
              </a:spcBef>
              <a:spcAft>
                <a:spcPct val="0"/>
              </a:spcAft>
            </a:pPr>
            <a:r>
              <a:rPr lang="en-US" sz="1200" dirty="0" smtClean="0">
                <a:solidFill>
                  <a:srgbClr val="000000"/>
                </a:solidFill>
                <a:latin typeface="Calibri" pitchFamily="34" charset="0"/>
                <a:ea typeface="Times New Roman" pitchFamily="18" charset="0"/>
                <a:cs typeface="Calibri" pitchFamily="34" charset="0"/>
              </a:rPr>
              <a:t>                                                   </a:t>
            </a:r>
            <a:endParaRPr lang="en-US" sz="1200" dirty="0" smtClean="0">
              <a:latin typeface="Arial" pitchFamily="34" charset="0"/>
              <a:cs typeface="Arial" pitchFamily="34" charset="0"/>
            </a:endParaRPr>
          </a:p>
          <a:p>
            <a:pPr lvl="0" algn="ctr" defTabSz="914400" eaLnBrk="0" fontAlgn="base" hangingPunct="0">
              <a:spcBef>
                <a:spcPct val="0"/>
              </a:spcBef>
              <a:spcAft>
                <a:spcPct val="0"/>
              </a:spcAft>
            </a:pPr>
            <a:r>
              <a:rPr lang="en-US" sz="1200" b="1" dirty="0" smtClean="0">
                <a:solidFill>
                  <a:srgbClr val="000000"/>
                </a:solidFill>
                <a:latin typeface="Calibri" pitchFamily="34" charset="0"/>
                <a:ea typeface="Times New Roman" pitchFamily="18" charset="0"/>
                <a:cs typeface="Calibri" pitchFamily="34" charset="0"/>
              </a:rPr>
              <a:t>***</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My Documents\My Pictures\CSVTU_Logo.jpg"/>
          <p:cNvPicPr/>
          <p:nvPr/>
        </p:nvPicPr>
        <p:blipFill>
          <a:blip r:embed="rId2" cstate="print"/>
          <a:srcRect/>
          <a:stretch>
            <a:fillRect/>
          </a:stretch>
        </p:blipFill>
        <p:spPr bwMode="auto">
          <a:xfrm>
            <a:off x="3962400" y="990600"/>
            <a:ext cx="935107" cy="858741"/>
          </a:xfrm>
          <a:prstGeom prst="rect">
            <a:avLst/>
          </a:prstGeom>
          <a:noFill/>
          <a:ln w="9525">
            <a:noFill/>
            <a:miter lim="800000"/>
            <a:headEnd/>
            <a:tailEnd/>
          </a:ln>
        </p:spPr>
      </p:pic>
      <p:sp>
        <p:nvSpPr>
          <p:cNvPr id="61442" name="Rectangle 2"/>
          <p:cNvSpPr>
            <a:spLocks noChangeArrowheads="1"/>
          </p:cNvSpPr>
          <p:nvPr/>
        </p:nvSpPr>
        <p:spPr bwMode="auto">
          <a:xfrm>
            <a:off x="0" y="1905000"/>
            <a:ext cx="9144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CHHATTISGARH SWAMI VIVEKANAND TECHNICAL UNIVERSITY</a:t>
            </a:r>
            <a:r>
              <a:rPr lang="en-US" sz="1600" dirty="0" smtClean="0">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BHILAI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6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Ph.D. Entrance Examination Scheme, 2018</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Maximum Marks – 100		                                                                    Duration of Examination – 3 hrs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4" name="Rectangle 4"/>
          <p:cNvSpPr>
            <a:spLocks noChangeArrowheads="1"/>
          </p:cNvSpPr>
          <p:nvPr/>
        </p:nvSpPr>
        <p:spPr bwMode="auto">
          <a:xfrm>
            <a:off x="-914400" y="3048000"/>
            <a:ext cx="8534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733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US" sz="1400" b="1"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Section – 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457200" y="3581400"/>
            <a:ext cx="606749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86500" algn="l"/>
              </a:tabLst>
            </a:pPr>
            <a:r>
              <a:rPr kumimoji="0" lang="en-US"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Consisting of 40 objective type questions from relevant discipline of the syllabus.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6" name="Rectangle 6"/>
          <p:cNvSpPr>
            <a:spLocks noChangeArrowheads="1"/>
          </p:cNvSpPr>
          <p:nvPr/>
        </p:nvSpPr>
        <p:spPr bwMode="auto">
          <a:xfrm>
            <a:off x="1600200" y="4038600"/>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7330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US" sz="1400" b="1"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Section – II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7" name="Rectangle 7"/>
          <p:cNvSpPr>
            <a:spLocks noChangeArrowheads="1"/>
          </p:cNvSpPr>
          <p:nvPr/>
        </p:nvSpPr>
        <p:spPr bwMode="auto">
          <a:xfrm>
            <a:off x="-304800" y="4419601"/>
            <a:ext cx="9144000" cy="2044845"/>
          </a:xfrm>
          <a:prstGeom prst="rect">
            <a:avLst/>
          </a:prstGeom>
          <a:noFill/>
          <a:ln w="9525">
            <a:noFill/>
            <a:miter lim="800000"/>
            <a:headEnd/>
            <a:tailEnd/>
          </a:ln>
          <a:effectLst/>
        </p:spPr>
        <p:txBody>
          <a:bodyPr vert="horz" wrap="square" lIns="799848" tIns="399924" rIns="628452" bIns="43642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Consisting of 60 objective type questions from any of the specialization of the relevant discipline of the syllabus.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 weightage for section I shall be 40% &amp; section II shall be 60%.</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CSVTU_Logo"/>
          <p:cNvPicPr>
            <a:picLocks noChangeAspect="1" noChangeArrowheads="1"/>
          </p:cNvPicPr>
          <p:nvPr/>
        </p:nvPicPr>
        <p:blipFill>
          <a:blip r:embed="rId2" cstate="print"/>
          <a:srcRect/>
          <a:stretch>
            <a:fillRect/>
          </a:stretch>
        </p:blipFill>
        <p:spPr bwMode="auto">
          <a:xfrm>
            <a:off x="152400" y="1600200"/>
            <a:ext cx="1295400" cy="1219200"/>
          </a:xfrm>
          <a:prstGeom prst="rect">
            <a:avLst/>
          </a:prstGeom>
          <a:noFill/>
        </p:spPr>
      </p:pic>
      <p:sp>
        <p:nvSpPr>
          <p:cNvPr id="35841" name="Rectangle 1"/>
          <p:cNvSpPr>
            <a:spLocks noChangeArrowheads="1"/>
          </p:cNvSpPr>
          <p:nvPr/>
        </p:nvSpPr>
        <p:spPr bwMode="auto">
          <a:xfrm>
            <a:off x="7467608" y="3505208"/>
            <a:ext cx="1266825" cy="1279525"/>
          </a:xfrm>
          <a:prstGeom prst="rect">
            <a:avLst/>
          </a:prstGeom>
          <a:noFill/>
          <a:ln w="12700">
            <a:solidFill>
              <a:srgbClr val="000000"/>
            </a:solidFill>
            <a:miter lim="800000"/>
            <a:headEnd/>
            <a:tailEnd/>
          </a:ln>
        </p:spPr>
        <p:txBody>
          <a:bodyPr vert="horz" wrap="square" lIns="12699" tIns="12699" rIns="12699" bIns="12699" numCol="1" anchor="t" anchorCtr="0" compatLnSpc="1">
            <a:prstTxWarp prst="textNoShape">
              <a:avLst/>
            </a:prstTxWarp>
          </a:bodyPr>
          <a:lstStyle/>
          <a:p>
            <a:pPr algn="ctr" fontAlgn="base">
              <a:spcBef>
                <a:spcPct val="0"/>
              </a:spcBef>
              <a:spcAft>
                <a:spcPct val="0"/>
              </a:spcAft>
            </a:pPr>
            <a:r>
              <a:rPr lang="en-GB" sz="1000" dirty="0" smtClean="0">
                <a:latin typeface="Arial Narrow" pitchFamily="34" charset="0"/>
                <a:ea typeface="Times New Roman" pitchFamily="18" charset="0"/>
                <a:cs typeface="Arial" pitchFamily="34" charset="0"/>
              </a:rPr>
              <a:t>Affix Recent Colour photograph</a:t>
            </a:r>
            <a:endParaRPr lang="en-US" sz="8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35844" name="Rectangle 4"/>
          <p:cNvSpPr>
            <a:spLocks noChangeArrowheads="1"/>
          </p:cNvSpPr>
          <p:nvPr/>
        </p:nvSpPr>
        <p:spPr bwMode="auto">
          <a:xfrm rot="10800000" flipV="1">
            <a:off x="1447800" y="1537909"/>
            <a:ext cx="7391400" cy="1938986"/>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US" sz="1400" b="1" dirty="0" smtClean="0">
                <a:solidFill>
                  <a:srgbClr val="000000"/>
                </a:solidFill>
                <a:latin typeface="Arial" pitchFamily="34" charset="0"/>
                <a:ea typeface="Times New Roman" pitchFamily="18" charset="0"/>
                <a:cs typeface="Arial" pitchFamily="34" charset="0"/>
              </a:rPr>
              <a:t>CHHATTISGARH SWAMI VIVEKANAND TECHNICAL UNIVERSITY, BHILAI</a:t>
            </a:r>
            <a:endParaRPr lang="en-US" sz="1400" dirty="0" smtClean="0">
              <a:latin typeface="Arial" pitchFamily="34" charset="0"/>
              <a:cs typeface="Arial" pitchFamily="34" charset="0"/>
            </a:endParaRPr>
          </a:p>
          <a:p>
            <a:pPr algn="ctr" eaLnBrk="0" fontAlgn="base" hangingPunct="0">
              <a:spcBef>
                <a:spcPct val="0"/>
              </a:spcBef>
              <a:spcAft>
                <a:spcPct val="0"/>
              </a:spcAft>
            </a:pPr>
            <a:r>
              <a:rPr lang="en-US" sz="1400" b="1" dirty="0" smtClean="0">
                <a:latin typeface="Arial" pitchFamily="34" charset="0"/>
                <a:ea typeface="Times New Roman" pitchFamily="18" charset="0"/>
                <a:cs typeface="Arial" pitchFamily="34" charset="0"/>
              </a:rPr>
              <a:t>Application form for appearing in the Entrance Examination/Personal Interview for Ph.D. Programme, 2018</a:t>
            </a:r>
            <a:endParaRPr lang="en-US" sz="1400" dirty="0" smtClean="0">
              <a:latin typeface="Arial" pitchFamily="34" charset="0"/>
              <a:cs typeface="Arial" pitchFamily="34" charset="0"/>
            </a:endParaRPr>
          </a:p>
          <a:p>
            <a:pPr algn="ctr" eaLnBrk="0" fontAlgn="base" hangingPunct="0">
              <a:spcBef>
                <a:spcPct val="0"/>
              </a:spcBef>
              <a:spcAft>
                <a:spcPct val="0"/>
              </a:spcAft>
            </a:pPr>
            <a:r>
              <a:rPr lang="en-US" sz="1400" b="1" dirty="0" smtClean="0">
                <a:latin typeface="Arial" pitchFamily="34" charset="0"/>
                <a:ea typeface="Times New Roman" pitchFamily="18" charset="0"/>
                <a:cs typeface="Arial" pitchFamily="34" charset="0"/>
              </a:rPr>
              <a:t>(For filling this application form please refer to the instructions</a:t>
            </a:r>
            <a:r>
              <a:rPr lang="en-US" sz="1200" b="1" dirty="0" smtClean="0">
                <a:latin typeface="Arial" pitchFamily="34" charset="0"/>
                <a:ea typeface="Times New Roman" pitchFamily="18" charset="0"/>
                <a:cs typeface="Arial" pitchFamily="34" charset="0"/>
              </a:rPr>
              <a:t>)</a:t>
            </a:r>
            <a:endParaRPr lang="en-US" sz="800" dirty="0" smtClean="0">
              <a:latin typeface="Arial" pitchFamily="34" charset="0"/>
              <a:cs typeface="Arial" pitchFamily="34" charset="0"/>
            </a:endParaRPr>
          </a:p>
          <a:p>
            <a:pPr eaLnBrk="0" fontAlgn="base" hangingPunct="0">
              <a:spcBef>
                <a:spcPct val="0"/>
              </a:spcBef>
              <a:spcAft>
                <a:spcPct val="0"/>
              </a:spcAft>
            </a:pPr>
            <a:endParaRPr lang="en-US" sz="1200" b="1" dirty="0" smtClean="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sz="1200" b="1" dirty="0" smtClean="0">
              <a:latin typeface="Arial" pitchFamily="34" charset="0"/>
              <a:ea typeface="Times New Roman" pitchFamily="18" charset="0"/>
              <a:cs typeface="Arial" pitchFamily="34" charset="0"/>
            </a:endParaRPr>
          </a:p>
          <a:p>
            <a:pPr eaLnBrk="0" fontAlgn="base" hangingPunct="0">
              <a:spcBef>
                <a:spcPct val="0"/>
              </a:spcBef>
              <a:spcAft>
                <a:spcPct val="0"/>
              </a:spcAft>
            </a:pPr>
            <a:r>
              <a:rPr lang="en-US" sz="1200" b="1" dirty="0" smtClean="0">
                <a:latin typeface="Arial" pitchFamily="34" charset="0"/>
                <a:ea typeface="Times New Roman" pitchFamily="18" charset="0"/>
                <a:cs typeface="Arial" pitchFamily="34" charset="0"/>
              </a:rPr>
              <a:t>Discipline: </a:t>
            </a:r>
            <a:r>
              <a:rPr lang="en-US" sz="800" dirty="0" smtClean="0">
                <a:latin typeface="Arial" pitchFamily="34" charset="0"/>
                <a:ea typeface="Times New Roman" pitchFamily="18" charset="0"/>
                <a:cs typeface="Arial" pitchFamily="34" charset="0"/>
              </a:rPr>
              <a:t>……………………………............................</a:t>
            </a:r>
            <a:r>
              <a:rPr lang="en-US" sz="1200" b="1" dirty="0" smtClean="0">
                <a:latin typeface="Arial" pitchFamily="34" charset="0"/>
                <a:ea typeface="Times New Roman" pitchFamily="18" charset="0"/>
                <a:cs typeface="Arial" pitchFamily="34" charset="0"/>
              </a:rPr>
              <a:t>		Specialization: </a:t>
            </a:r>
            <a:r>
              <a:rPr lang="en-US" sz="800" dirty="0" smtClean="0">
                <a:latin typeface="Arial" pitchFamily="34" charset="0"/>
                <a:ea typeface="Times New Roman" pitchFamily="18" charset="0"/>
                <a:cs typeface="Arial" pitchFamily="34" charset="0"/>
              </a:rPr>
              <a:t>………………………………………………...</a:t>
            </a:r>
            <a:endParaRPr lang="en-US" sz="800" dirty="0" smtClean="0">
              <a:latin typeface="Arial" pitchFamily="34" charset="0"/>
              <a:cs typeface="Arial" pitchFamily="34" charset="0"/>
            </a:endParaRPr>
          </a:p>
          <a:p>
            <a:pPr eaLnBrk="0" fontAlgn="base" hangingPunct="0">
              <a:spcBef>
                <a:spcPct val="0"/>
              </a:spcBef>
              <a:spcAft>
                <a:spcPct val="0"/>
              </a:spcAft>
            </a:pPr>
            <a:r>
              <a:rPr lang="en-GB" sz="1000" dirty="0" smtClean="0">
                <a:latin typeface="Century" pitchFamily="18" charset="0"/>
                <a:ea typeface="Times New Roman" pitchFamily="18" charset="0"/>
                <a:cs typeface="Calibri" pitchFamily="34" charset="0"/>
              </a:rPr>
              <a:t>                                                                                                        (As per Ph.D. Syllabus )</a:t>
            </a:r>
            <a:endParaRPr lang="en-US" sz="8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graphicFrame>
        <p:nvGraphicFramePr>
          <p:cNvPr id="11" name="Table 10"/>
          <p:cNvGraphicFramePr>
            <a:graphicFrameLocks noGrp="1"/>
          </p:cNvGraphicFramePr>
          <p:nvPr/>
        </p:nvGraphicFramePr>
        <p:xfrm>
          <a:off x="381003" y="990600"/>
          <a:ext cx="3516630" cy="365760"/>
        </p:xfrm>
        <a:graphic>
          <a:graphicData uri="http://schemas.openxmlformats.org/drawingml/2006/table">
            <a:tbl>
              <a:tblPr/>
              <a:tblGrid>
                <a:gridCol w="1201411"/>
                <a:gridCol w="438015"/>
                <a:gridCol w="1314043"/>
                <a:gridCol w="563161"/>
              </a:tblGrid>
              <a:tr h="365760">
                <a:tc>
                  <a:txBody>
                    <a:bodyPr/>
                    <a:lstStyle/>
                    <a:p>
                      <a:pPr marL="0" marR="0" algn="l">
                        <a:spcBef>
                          <a:spcPts val="0"/>
                        </a:spcBef>
                        <a:spcAft>
                          <a:spcPts val="0"/>
                        </a:spcAft>
                      </a:pPr>
                      <a:r>
                        <a:rPr lang="en-US" sz="1200" b="1" dirty="0">
                          <a:latin typeface="Times New Roman"/>
                          <a:ea typeface="Times New Roman"/>
                          <a:cs typeface="Times New Roman"/>
                        </a:rPr>
                        <a:t>Entrance Test</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latin typeface="Times New Roman"/>
                          <a:ea typeface="Times New Roman"/>
                          <a:cs typeface="Times New Roman"/>
                        </a:rPr>
                        <a:t>Test Exempted</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5410200" y="990611"/>
            <a:ext cx="838200" cy="276993"/>
          </a:xfrm>
          <a:prstGeom prst="rect">
            <a:avLst/>
          </a:prstGeom>
        </p:spPr>
        <p:txBody>
          <a:bodyPr wrap="square" lIns="91433" tIns="45717" rIns="91433" bIns="45717">
            <a:spAutoFit/>
          </a:bodyPr>
          <a:lstStyle/>
          <a:p>
            <a:r>
              <a:rPr lang="en-GB" sz="1200" dirty="0" smtClean="0"/>
              <a:t>Roll No. : </a:t>
            </a:r>
            <a:endParaRPr lang="en-US" sz="1200" dirty="0"/>
          </a:p>
        </p:txBody>
      </p:sp>
      <p:graphicFrame>
        <p:nvGraphicFramePr>
          <p:cNvPr id="19" name="Table 18"/>
          <p:cNvGraphicFramePr>
            <a:graphicFrameLocks noGrp="1"/>
          </p:cNvGraphicFramePr>
          <p:nvPr/>
        </p:nvGraphicFramePr>
        <p:xfrm>
          <a:off x="6248407" y="990610"/>
          <a:ext cx="2057399" cy="259079"/>
        </p:xfrm>
        <a:graphic>
          <a:graphicData uri="http://schemas.openxmlformats.org/drawingml/2006/table">
            <a:tbl>
              <a:tblPr/>
              <a:tblGrid>
                <a:gridCol w="279872"/>
                <a:gridCol w="197503"/>
                <a:gridCol w="197503"/>
                <a:gridCol w="197503"/>
                <a:gridCol w="197503"/>
                <a:gridCol w="197503"/>
                <a:gridCol w="197503"/>
                <a:gridCol w="197503"/>
                <a:gridCol w="197503"/>
                <a:gridCol w="197503"/>
              </a:tblGrid>
              <a:tr h="259079">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cap="all" dirty="0">
                          <a:solidFill>
                            <a:schemeClr val="bg1"/>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8" name="Rectangle 8"/>
          <p:cNvSpPr>
            <a:spLocks noChangeArrowheads="1"/>
          </p:cNvSpPr>
          <p:nvPr/>
        </p:nvSpPr>
        <p:spPr bwMode="auto">
          <a:xfrm>
            <a:off x="0" y="3429008"/>
            <a:ext cx="8991600" cy="461659"/>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GB" sz="1200" b="1" dirty="0" smtClean="0">
                <a:latin typeface="Arial" pitchFamily="34" charset="0"/>
                <a:ea typeface="Times New Roman" pitchFamily="18" charset="0"/>
                <a:cs typeface="Arial" pitchFamily="34" charset="0"/>
              </a:rPr>
              <a:t>1.      Name (</a:t>
            </a:r>
            <a:r>
              <a:rPr lang="en-GB" sz="1200" dirty="0" smtClean="0">
                <a:latin typeface="Arial" pitchFamily="34" charset="0"/>
                <a:ea typeface="Times New Roman" pitchFamily="18" charset="0"/>
                <a:cs typeface="Arial" pitchFamily="34" charset="0"/>
              </a:rPr>
              <a:t>In Block Capital Letters Only</a:t>
            </a:r>
            <a:r>
              <a:rPr lang="en-GB" sz="1200" b="1" dirty="0" smtClean="0">
                <a:latin typeface="Arial" pitchFamily="34" charset="0"/>
                <a:ea typeface="Times New Roman" pitchFamily="18" charset="0"/>
                <a:cs typeface="Arial" pitchFamily="34" charset="0"/>
              </a:rPr>
              <a:t>)     </a:t>
            </a:r>
            <a:r>
              <a:rPr lang="en-GB" sz="1200" dirty="0" smtClean="0">
                <a:latin typeface="Arial" pitchFamily="34" charset="0"/>
                <a:ea typeface="Times New Roman" pitchFamily="18" charset="0"/>
                <a:cs typeface="Arial" pitchFamily="34" charset="0"/>
              </a:rPr>
              <a:t>.............................................................................................</a:t>
            </a:r>
            <a:r>
              <a:rPr lang="en-GB" sz="1200" b="1"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a:t>
            </a:r>
            <a:r>
              <a:rPr lang="en-GB" sz="1200" dirty="0" smtClean="0">
                <a:latin typeface="Arial" pitchFamily="34" charset="0"/>
                <a:ea typeface="Times New Roman" pitchFamily="18" charset="0"/>
                <a:cs typeface="Arial" pitchFamily="34" charset="0"/>
              </a:rPr>
              <a:t>(As per academic record)                      .............................................................................................</a:t>
            </a:r>
            <a:endParaRPr lang="en-GB" sz="1200" dirty="0" smtClean="0">
              <a:latin typeface="Arial" pitchFamily="34" charset="0"/>
              <a:cs typeface="Arial" pitchFamily="34" charset="0"/>
            </a:endParaRPr>
          </a:p>
        </p:txBody>
      </p:sp>
      <p:graphicFrame>
        <p:nvGraphicFramePr>
          <p:cNvPr id="24" name="Table 23"/>
          <p:cNvGraphicFramePr>
            <a:graphicFrameLocks noGrp="1"/>
          </p:cNvGraphicFramePr>
          <p:nvPr/>
        </p:nvGraphicFramePr>
        <p:xfrm>
          <a:off x="0" y="3962400"/>
          <a:ext cx="7086603" cy="548640"/>
        </p:xfrm>
        <a:graphic>
          <a:graphicData uri="http://schemas.openxmlformats.org/drawingml/2006/table">
            <a:tbl>
              <a:tblPr/>
              <a:tblGrid>
                <a:gridCol w="349564"/>
                <a:gridCol w="3559191"/>
                <a:gridCol w="397231"/>
                <a:gridCol w="397231"/>
                <a:gridCol w="397231"/>
                <a:gridCol w="397231"/>
                <a:gridCol w="397231"/>
                <a:gridCol w="397231"/>
                <a:gridCol w="397231"/>
                <a:gridCol w="397231"/>
              </a:tblGrid>
              <a:tr h="548640">
                <a:tc>
                  <a:txBody>
                    <a:bodyPr/>
                    <a:lstStyle/>
                    <a:p>
                      <a:pPr marL="0" marR="0">
                        <a:spcBef>
                          <a:spcPts val="0"/>
                        </a:spcBef>
                        <a:spcAft>
                          <a:spcPts val="0"/>
                        </a:spcAft>
                      </a:pPr>
                      <a:r>
                        <a:rPr lang="en-US" sz="1200" b="1" dirty="0">
                          <a:latin typeface="Times New Roman"/>
                          <a:ea typeface="Times New Roman"/>
                          <a:cs typeface="Times New Roman"/>
                        </a:rPr>
                        <a:t>2.</a:t>
                      </a:r>
                      <a:endParaRPr lang="en-US" sz="10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l">
                        <a:spcBef>
                          <a:spcPts val="0"/>
                        </a:spcBef>
                        <a:spcAft>
                          <a:spcPts val="0"/>
                        </a:spcAft>
                      </a:pPr>
                      <a:r>
                        <a:rPr lang="en-US" sz="1200" b="1" dirty="0">
                          <a:latin typeface="Times New Roman"/>
                          <a:ea typeface="Times New Roman"/>
                          <a:cs typeface="Times New Roman"/>
                        </a:rPr>
                        <a:t>Date of Birth (enclosed HS/HSS certificate photocopy)</a:t>
                      </a:r>
                      <a:endParaRPr lang="en-US" sz="12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500" dirty="0">
                          <a:latin typeface="Times New Roman"/>
                          <a:ea typeface="Times New Roman"/>
                          <a:cs typeface="Times New Roman"/>
                        </a:rPr>
                        <a:t>D</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b="1" dirty="0">
                          <a:latin typeface="Times New Roman"/>
                          <a:ea typeface="Times New Roman"/>
                          <a:cs typeface="Times New Roman"/>
                        </a:rPr>
                        <a:t>D</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latin typeface="Times New Roman"/>
                          <a:ea typeface="Times New Roman"/>
                          <a:cs typeface="Times New Roman"/>
                        </a:rPr>
                        <a:t>M</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latin typeface="Times New Roman"/>
                          <a:ea typeface="Times New Roman"/>
                          <a:cs typeface="Times New Roman"/>
                        </a:rPr>
                        <a:t>M</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latin typeface="Times New Roman"/>
                          <a:ea typeface="Times New Roman"/>
                          <a:cs typeface="Times New Roman"/>
                        </a:rPr>
                        <a:t>Y</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latin typeface="Times New Roman"/>
                          <a:ea typeface="Times New Roman"/>
                          <a:cs typeface="Times New Roman"/>
                        </a:rPr>
                        <a:t>Y</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latin typeface="Times New Roman"/>
                          <a:ea typeface="Times New Roman"/>
                          <a:cs typeface="Times New Roman"/>
                        </a:rPr>
                        <a:t>Y</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latin typeface="Times New Roman"/>
                          <a:ea typeface="Times New Roman"/>
                          <a:cs typeface="Times New Roman"/>
                        </a:rPr>
                        <a:t>Y</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9" name="Rectangle 9"/>
          <p:cNvSpPr>
            <a:spLocks noChangeArrowheads="1"/>
          </p:cNvSpPr>
          <p:nvPr/>
        </p:nvSpPr>
        <p:spPr bwMode="auto">
          <a:xfrm>
            <a:off x="4" y="0"/>
            <a:ext cx="184716" cy="369326"/>
          </a:xfrm>
          <a:prstGeom prst="rect">
            <a:avLst/>
          </a:prstGeom>
          <a:noFill/>
          <a:ln w="9525">
            <a:noFill/>
            <a:miter lim="800000"/>
            <a:headEnd/>
            <a:tailEnd/>
          </a:ln>
          <a:effectLst/>
        </p:spPr>
        <p:txBody>
          <a:bodyPr vert="horz" wrap="none" lIns="91433" tIns="45717" rIns="91433" bIns="45717"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p:txBody>
      </p:sp>
      <p:sp>
        <p:nvSpPr>
          <p:cNvPr id="35850" name="Rectangle 10"/>
          <p:cNvSpPr>
            <a:spLocks noChangeArrowheads="1"/>
          </p:cNvSpPr>
          <p:nvPr/>
        </p:nvSpPr>
        <p:spPr bwMode="auto">
          <a:xfrm>
            <a:off x="0" y="4572001"/>
            <a:ext cx="11582400" cy="738658"/>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GB" sz="1200" b="1" dirty="0" smtClean="0">
                <a:latin typeface="Arial" pitchFamily="34" charset="0"/>
                <a:ea typeface="Times New Roman" pitchFamily="18" charset="0"/>
                <a:cs typeface="Arial" pitchFamily="34" charset="0"/>
              </a:rPr>
              <a:t>3.     Nationality                                                                  </a:t>
            </a:r>
            <a:r>
              <a:rPr lang="en-GB" sz="1200" dirty="0" smtClean="0">
                <a:latin typeface="Arial" pitchFamily="34" charset="0"/>
                <a:ea typeface="Times New Roman" pitchFamily="18" charset="0"/>
                <a:cs typeface="Arial" pitchFamily="34" charset="0"/>
              </a:rPr>
              <a:t>.................................................................</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        If foreign Nationality, write name of the Country</a:t>
            </a:r>
            <a:r>
              <a:rPr lang="en-GB"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graphicFrame>
        <p:nvGraphicFramePr>
          <p:cNvPr id="27" name="Table 26"/>
          <p:cNvGraphicFramePr>
            <a:graphicFrameLocks noGrp="1"/>
          </p:cNvGraphicFramePr>
          <p:nvPr/>
        </p:nvGraphicFramePr>
        <p:xfrm>
          <a:off x="-1" y="5181600"/>
          <a:ext cx="8610601" cy="381000"/>
        </p:xfrm>
        <a:graphic>
          <a:graphicData uri="http://schemas.openxmlformats.org/drawingml/2006/table">
            <a:tbl>
              <a:tblPr/>
              <a:tblGrid>
                <a:gridCol w="478367"/>
                <a:gridCol w="4870640"/>
                <a:gridCol w="543599"/>
                <a:gridCol w="543599"/>
                <a:gridCol w="543599"/>
                <a:gridCol w="543599"/>
                <a:gridCol w="543599"/>
                <a:gridCol w="543599"/>
              </a:tblGrid>
              <a:tr h="381000">
                <a:tc>
                  <a:txBody>
                    <a:bodyPr/>
                    <a:lstStyle/>
                    <a:p>
                      <a:pPr marL="0" marR="0">
                        <a:spcBef>
                          <a:spcPts val="0"/>
                        </a:spcBef>
                        <a:spcAft>
                          <a:spcPts val="0"/>
                        </a:spcAft>
                      </a:pPr>
                      <a:r>
                        <a:rPr lang="en-US" sz="1200" b="1" dirty="0">
                          <a:latin typeface="Times New Roman"/>
                          <a:ea typeface="Times New Roman"/>
                          <a:cs typeface="Times New Roman"/>
                        </a:rPr>
                        <a:t>4.</a:t>
                      </a:r>
                      <a:endParaRPr lang="en-US" sz="10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1200" b="1" dirty="0">
                          <a:latin typeface="Times New Roman"/>
                          <a:ea typeface="Times New Roman"/>
                          <a:cs typeface="Times New Roman"/>
                        </a:rPr>
                        <a:t>Sex</a:t>
                      </a:r>
                      <a:endParaRPr lang="en-US" sz="10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b="1" dirty="0">
                          <a:latin typeface="Times New Roman"/>
                          <a:ea typeface="Times New Roman"/>
                          <a:cs typeface="Times New Roman"/>
                        </a:rPr>
                        <a:t>M</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F</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Other</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51" name="Rectangle 11"/>
          <p:cNvSpPr>
            <a:spLocks noChangeArrowheads="1"/>
          </p:cNvSpPr>
          <p:nvPr/>
        </p:nvSpPr>
        <p:spPr bwMode="auto">
          <a:xfrm>
            <a:off x="4" y="0"/>
            <a:ext cx="184716" cy="369326"/>
          </a:xfrm>
          <a:prstGeom prst="rect">
            <a:avLst/>
          </a:prstGeom>
          <a:noFill/>
          <a:ln w="9525">
            <a:noFill/>
            <a:miter lim="800000"/>
            <a:headEnd/>
            <a:tailEnd/>
          </a:ln>
          <a:effectLst/>
        </p:spPr>
        <p:txBody>
          <a:bodyPr vert="horz" wrap="none" lIns="91433" tIns="45717" rIns="91433" bIns="45717"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p:txBody>
      </p:sp>
      <p:sp>
        <p:nvSpPr>
          <p:cNvPr id="35852" name="Rectangle 12"/>
          <p:cNvSpPr>
            <a:spLocks noChangeArrowheads="1"/>
          </p:cNvSpPr>
          <p:nvPr/>
        </p:nvSpPr>
        <p:spPr bwMode="auto">
          <a:xfrm>
            <a:off x="0" y="5562608"/>
            <a:ext cx="8991600" cy="830991"/>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GB" sz="1200" b="1" dirty="0" smtClean="0">
                <a:latin typeface="Arial" pitchFamily="34" charset="0"/>
                <a:ea typeface="Times New Roman" pitchFamily="18" charset="0"/>
                <a:cs typeface="Arial" pitchFamily="34" charset="0"/>
              </a:rPr>
              <a:t>5.     Father’s / Husband’s Name   </a:t>
            </a:r>
            <a:r>
              <a:rPr lang="en-GB" sz="1200" dirty="0" smtClean="0">
                <a:latin typeface="Arial" pitchFamily="34" charset="0"/>
                <a:ea typeface="Times New Roman" pitchFamily="18" charset="0"/>
                <a:cs typeface="Arial" pitchFamily="34" charset="0"/>
              </a:rPr>
              <a:t>....................................................................................................................</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dirty="0" smtClean="0">
                <a:latin typeface="Arial" pitchFamily="34" charset="0"/>
                <a:ea typeface="Times New Roman" pitchFamily="18" charset="0"/>
                <a:cs typeface="Arial" pitchFamily="34" charset="0"/>
              </a:rPr>
              <a:t>        </a:t>
            </a:r>
            <a:r>
              <a:rPr lang="en-GB" sz="1200" b="1" dirty="0" smtClean="0">
                <a:latin typeface="Arial" pitchFamily="34" charset="0"/>
                <a:ea typeface="Times New Roman" pitchFamily="18" charset="0"/>
                <a:cs typeface="Arial" pitchFamily="34" charset="0"/>
              </a:rPr>
              <a:t>Mobile No.</a:t>
            </a:r>
            <a:r>
              <a:rPr lang="en-GB"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6.     Mother’s Name                         </a:t>
            </a:r>
            <a:r>
              <a:rPr lang="en-GB" sz="1200" dirty="0" smtClean="0">
                <a:latin typeface="Arial" pitchFamily="34" charset="0"/>
                <a:ea typeface="Times New Roman" pitchFamily="18" charset="0"/>
                <a:cs typeface="Arial" pitchFamily="34" charset="0"/>
              </a:rPr>
              <a:t>.....................................................................................................................</a:t>
            </a:r>
            <a:endParaRPr lang="en-US" sz="1200" dirty="0" smtClean="0">
              <a:latin typeface="Arial" pitchFamily="34" charset="0"/>
              <a:cs typeface="Arial" pitchFamily="34" charset="0"/>
            </a:endParaRPr>
          </a:p>
          <a:p>
            <a:pPr eaLnBrk="0" fontAlgn="base" hangingPunct="0">
              <a:spcBef>
                <a:spcPct val="0"/>
              </a:spcBef>
              <a:spcAft>
                <a:spcPct val="0"/>
              </a:spcAft>
            </a:pP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istrator\My Documents\My Pictures\CSVTU_Logo.jpg"/>
          <p:cNvPicPr/>
          <p:nvPr/>
        </p:nvPicPr>
        <p:blipFill>
          <a:blip r:embed="rId2" cstate="print"/>
          <a:srcRect/>
          <a:stretch>
            <a:fillRect/>
          </a:stretch>
        </p:blipFill>
        <p:spPr bwMode="auto">
          <a:xfrm>
            <a:off x="3657600" y="685800"/>
            <a:ext cx="1219200" cy="838200"/>
          </a:xfrm>
          <a:prstGeom prst="rect">
            <a:avLst/>
          </a:prstGeom>
          <a:noFill/>
          <a:ln w="9525">
            <a:noFill/>
            <a:miter lim="800000"/>
            <a:headEnd/>
            <a:tailEnd/>
          </a:ln>
        </p:spPr>
      </p:pic>
      <p:graphicFrame>
        <p:nvGraphicFramePr>
          <p:cNvPr id="3" name="Table 2"/>
          <p:cNvGraphicFramePr>
            <a:graphicFrameLocks noGrp="1"/>
          </p:cNvGraphicFramePr>
          <p:nvPr/>
        </p:nvGraphicFramePr>
        <p:xfrm>
          <a:off x="152400" y="1524000"/>
          <a:ext cx="8839200" cy="1066800"/>
        </p:xfrm>
        <a:graphic>
          <a:graphicData uri="http://schemas.openxmlformats.org/drawingml/2006/table">
            <a:tbl>
              <a:tblPr/>
              <a:tblGrid>
                <a:gridCol w="882583"/>
                <a:gridCol w="3583820"/>
                <a:gridCol w="4372797"/>
              </a:tblGrid>
              <a:tr h="266700">
                <a:tc gridSpan="3">
                  <a:txBody>
                    <a:bodyPr/>
                    <a:lstStyle/>
                    <a:p>
                      <a:pPr algn="ctr" fontAlgn="b"/>
                      <a:r>
                        <a:rPr lang="en-US" sz="1600" b="1" i="0" u="none" strike="noStrike" dirty="0">
                          <a:solidFill>
                            <a:srgbClr val="000000"/>
                          </a:solidFill>
                          <a:latin typeface="Calibri"/>
                        </a:rPr>
                        <a:t>CHHATTISGARH SWAMI VIVEKANAND TECHNICAL UNIVERSITY, BHILAI</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r>
              <a:tr h="266700">
                <a:tc>
                  <a:txBody>
                    <a:bodyPr/>
                    <a:lstStyle/>
                    <a:p>
                      <a:pPr algn="ctr" fontAlgn="b"/>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600" b="1" i="0" u="none" strike="noStrike" dirty="0">
                        <a:solidFill>
                          <a:srgbClr val="000000"/>
                        </a:solidFill>
                        <a:latin typeface="Calibri"/>
                      </a:endParaRPr>
                    </a:p>
                  </a:txBody>
                  <a:tcPr marL="0" marR="0" marT="0" marB="0" anchor="b">
                    <a:lnL>
                      <a:noFill/>
                    </a:lnL>
                    <a:lnR>
                      <a:noFill/>
                    </a:lnR>
                    <a:lnT>
                      <a:noFill/>
                    </a:lnT>
                    <a:lnB>
                      <a:noFill/>
                    </a:lnB>
                  </a:tcPr>
                </a:tc>
              </a:tr>
              <a:tr h="266700">
                <a:tc gridSpan="3">
                  <a:txBody>
                    <a:bodyPr/>
                    <a:lstStyle/>
                    <a:p>
                      <a:pPr algn="ctr" fontAlgn="b"/>
                      <a:r>
                        <a:rPr lang="en-US" sz="1600" b="1" i="0" u="none" strike="noStrike" dirty="0">
                          <a:solidFill>
                            <a:srgbClr val="000000"/>
                          </a:solidFill>
                          <a:latin typeface="Calibri"/>
                        </a:rPr>
                        <a:t>Syllabus Index Section - II (Specialization)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6700">
                <a:tc>
                  <a:txBody>
                    <a:bodyPr/>
                    <a:lstStyle/>
                    <a:p>
                      <a:pPr algn="ctr" fontAlgn="ctr"/>
                      <a:r>
                        <a:rPr lang="en-US" sz="1600" b="1" i="0" u="none" strike="noStrike" dirty="0" smtClean="0">
                          <a:solidFill>
                            <a:srgbClr val="000000"/>
                          </a:solidFill>
                          <a:latin typeface="Calibri"/>
                        </a:rPr>
                        <a:t>Sl.No</a:t>
                      </a:r>
                      <a:endParaRPr lang="en-US"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Discipline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Specialization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52400" y="2590800"/>
          <a:ext cx="8839199" cy="4114798"/>
        </p:xfrm>
        <a:graphic>
          <a:graphicData uri="http://schemas.openxmlformats.org/drawingml/2006/table">
            <a:tbl>
              <a:tblPr/>
              <a:tblGrid>
                <a:gridCol w="860453"/>
                <a:gridCol w="3598258"/>
                <a:gridCol w="4380488"/>
              </a:tblGrid>
              <a:tr h="438379">
                <a:tc rowSpan="3">
                  <a:txBody>
                    <a:bodyPr/>
                    <a:lstStyle/>
                    <a:p>
                      <a:pPr algn="ctr" fontAlgn="ctr"/>
                      <a:r>
                        <a:rPr lang="en-US" sz="14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91440" lvl="1" algn="l" fontAlgn="ctr"/>
                      <a:r>
                        <a:rPr lang="en-US" sz="1400" b="1" i="0" u="none" strike="noStrike" dirty="0">
                          <a:solidFill>
                            <a:srgbClr val="000000"/>
                          </a:solidFill>
                          <a:latin typeface="Calibri"/>
                        </a:rPr>
                        <a:t>Applied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a:solidFill>
                            <a:srgbClr val="000000"/>
                          </a:solidFill>
                          <a:latin typeface="Calibri"/>
                        </a:rPr>
                        <a:t>Reaction dynamics and surface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a:solidFill>
                            <a:srgbClr val="000000"/>
                          </a:solidFill>
                          <a:latin typeface="Calibri"/>
                        </a:rPr>
                        <a:t>Organic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a:solidFill>
                            <a:srgbClr val="000000"/>
                          </a:solidFill>
                          <a:latin typeface="Calibri"/>
                        </a:rPr>
                        <a:t>Environmental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rowSpan="3">
                  <a:txBody>
                    <a:bodyPr/>
                    <a:lstStyle/>
                    <a:p>
                      <a:pPr algn="ctr" fontAlgn="ctr"/>
                      <a:r>
                        <a:rPr lang="en-US" sz="1400" b="1"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91440" lvl="1" algn="l" fontAlgn="ctr"/>
                      <a:r>
                        <a:rPr lang="en-US" sz="1400" b="1" i="0" u="none" strike="noStrike" dirty="0">
                          <a:solidFill>
                            <a:srgbClr val="000000"/>
                          </a:solidFill>
                          <a:latin typeface="Calibri"/>
                        </a:rPr>
                        <a:t>Applied Mathematics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a:solidFill>
                            <a:srgbClr val="000000"/>
                          </a:solidFill>
                          <a:latin typeface="Calibri"/>
                        </a:rPr>
                        <a:t>Celesial Mechanics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Fuzzy Logic / Game Theory/Algebra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Fixed Point Theory and Application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rowSpan="4">
                  <a:txBody>
                    <a:bodyPr/>
                    <a:lstStyle/>
                    <a:p>
                      <a:pPr algn="ctr" fontAlgn="ctr"/>
                      <a:r>
                        <a:rPr lang="en-US" sz="1400" b="1"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91440" lvl="1" algn="l" fontAlgn="ctr"/>
                      <a:r>
                        <a:rPr lang="en-US" sz="1400" b="1" i="0" u="none" strike="noStrike" dirty="0">
                          <a:solidFill>
                            <a:srgbClr val="000000"/>
                          </a:solidFill>
                          <a:latin typeface="Calibri"/>
                        </a:rPr>
                        <a:t>Applied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Biomedical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err="1">
                          <a:solidFill>
                            <a:srgbClr val="000000"/>
                          </a:solidFill>
                          <a:latin typeface="Calibri"/>
                        </a:rPr>
                        <a:t>Nano</a:t>
                      </a:r>
                      <a:r>
                        <a:rPr lang="en-US" sz="1400" b="1" i="0" u="none" strike="noStrike" dirty="0">
                          <a:solidFill>
                            <a:srgbClr val="000000"/>
                          </a:solidFill>
                          <a:latin typeface="Calibri"/>
                        </a:rPr>
                        <a:t> Science &amp; Applications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Luminescence &amp; Applications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Solid State Ionics &amp; Material Science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rowSpan="5">
                  <a:txBody>
                    <a:bodyPr/>
                    <a:lstStyle/>
                    <a:p>
                      <a:pPr algn="ctr" fontAlgn="ctr"/>
                      <a:r>
                        <a:rPr lang="en-US" sz="1400" b="1"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91440" lvl="1" algn="l" fontAlgn="ctr"/>
                      <a:r>
                        <a:rPr lang="en-US" sz="1400" b="1" i="0" u="none" strike="noStrike" dirty="0">
                          <a:solidFill>
                            <a:srgbClr val="000000"/>
                          </a:solidFill>
                          <a:latin typeface="Calibri"/>
                        </a:rPr>
                        <a:t>Civil Engg.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Structural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Highways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Environmental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08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Geotechnical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8379">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Water Resources / Irrigation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90600"/>
          <a:ext cx="8610599" cy="5638800"/>
        </p:xfrm>
        <a:graphic>
          <a:graphicData uri="http://schemas.openxmlformats.org/drawingml/2006/table">
            <a:tbl>
              <a:tblPr/>
              <a:tblGrid>
                <a:gridCol w="1473886"/>
                <a:gridCol w="2559908"/>
                <a:gridCol w="4576805"/>
              </a:tblGrid>
              <a:tr h="225552">
                <a:tc rowSpan="5">
                  <a:txBody>
                    <a:bodyPr/>
                    <a:lstStyle/>
                    <a:p>
                      <a:pPr algn="ctr" fontAlgn="ctr"/>
                      <a:r>
                        <a:rPr lang="en-US" sz="1400" b="1"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91440" lvl="1" algn="l" fontAlgn="ctr"/>
                      <a:r>
                        <a:rPr lang="en-US" sz="1400" b="1" i="0" u="none" strike="noStrike" dirty="0">
                          <a:solidFill>
                            <a:srgbClr val="000000"/>
                          </a:solidFill>
                          <a:latin typeface="Calibri"/>
                        </a:rPr>
                        <a:t>Computer Application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b"/>
                      <a:r>
                        <a:rPr lang="en-US" sz="1400" b="1" i="0" u="none" strike="noStrike" dirty="0">
                          <a:solidFill>
                            <a:srgbClr val="000000"/>
                          </a:solidFill>
                          <a:latin typeface="Calibri"/>
                        </a:rPr>
                        <a:t>Artificial Intelligence &amp; Soft Computer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b"/>
                      <a:r>
                        <a:rPr lang="en-US" sz="1400" b="1" i="0" u="none" strike="noStrike" dirty="0">
                          <a:solidFill>
                            <a:srgbClr val="000000"/>
                          </a:solidFill>
                          <a:latin typeface="Calibri"/>
                        </a:rPr>
                        <a:t>Data Mining &amp; </a:t>
                      </a:r>
                      <a:r>
                        <a:rPr lang="en-US" sz="1400" b="1" i="0" u="none" strike="noStrike" dirty="0" smtClean="0">
                          <a:solidFill>
                            <a:srgbClr val="000000"/>
                          </a:solidFill>
                          <a:latin typeface="Calibri"/>
                        </a:rPr>
                        <a:t>Knowledge </a:t>
                      </a:r>
                      <a:r>
                        <a:rPr lang="en-US" sz="1400" b="1" i="0" u="none" strike="noStrike" dirty="0">
                          <a:solidFill>
                            <a:srgbClr val="000000"/>
                          </a:solidFill>
                          <a:latin typeface="Calibri"/>
                        </a:rPr>
                        <a:t>Discovery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b"/>
                      <a:r>
                        <a:rPr lang="en-US" sz="1400" b="1" i="0" u="none" strike="noStrike" dirty="0">
                          <a:solidFill>
                            <a:srgbClr val="000000"/>
                          </a:solidFill>
                          <a:latin typeface="Calibri"/>
                        </a:rPr>
                        <a:t>Discrete Structure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b"/>
                      <a:r>
                        <a:rPr lang="en-US" sz="1400" b="1" i="0" u="none" strike="noStrike" dirty="0">
                          <a:solidFill>
                            <a:srgbClr val="000000"/>
                          </a:solidFill>
                          <a:latin typeface="Calibri"/>
                        </a:rPr>
                        <a:t>Software </a:t>
                      </a:r>
                      <a:r>
                        <a:rPr lang="en-US" sz="1400" b="1" i="0" u="none" strike="noStrike" dirty="0" err="1">
                          <a:solidFill>
                            <a:srgbClr val="000000"/>
                          </a:solidFill>
                          <a:latin typeface="Calibri"/>
                        </a:rPr>
                        <a:t>Engg</a:t>
                      </a:r>
                      <a:r>
                        <a:rPr lang="en-US" sz="1400" b="1"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b"/>
                      <a:r>
                        <a:rPr lang="en-US" sz="1400" b="1" i="0" u="none" strike="noStrike">
                          <a:solidFill>
                            <a:srgbClr val="000000"/>
                          </a:solidFill>
                          <a:latin typeface="Calibri"/>
                        </a:rPr>
                        <a:t>Sementic Web &amp; Linked Dta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104">
                <a:tc rowSpan="5">
                  <a:txBody>
                    <a:bodyPr/>
                    <a:lstStyle/>
                    <a:p>
                      <a:pPr algn="ctr" fontAlgn="ctr"/>
                      <a:r>
                        <a:rPr lang="en-US" sz="1400" b="1"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91440" lvl="1" algn="l" fontAlgn="ctr"/>
                      <a:r>
                        <a:rPr lang="en-US" sz="1400" b="1" i="0" u="none" strike="noStrike" dirty="0">
                          <a:solidFill>
                            <a:srgbClr val="000000"/>
                          </a:solidFill>
                          <a:latin typeface="Calibri"/>
                        </a:rPr>
                        <a:t>Computer Science &amp; </a:t>
                      </a:r>
                      <a:r>
                        <a:rPr lang="en-US" sz="1400" b="1" i="0" u="none" strike="noStrike" dirty="0" err="1">
                          <a:solidFill>
                            <a:srgbClr val="000000"/>
                          </a:solidFill>
                          <a:latin typeface="Calibri"/>
                        </a:rPr>
                        <a:t>Engg</a:t>
                      </a:r>
                      <a:r>
                        <a:rPr lang="en-US" sz="1400" b="1" i="0" u="none" strike="noStrike" dirty="0">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Artificial Intelligence and Soft-computing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Data Mining and Big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104">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Digital Image Processing and Computer Vision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104">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Advanced Computer Network and Security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Simulation and Modeling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rowSpan="6">
                  <a:txBody>
                    <a:bodyPr/>
                    <a:lstStyle/>
                    <a:p>
                      <a:pPr algn="ctr" fontAlgn="ctr"/>
                      <a:r>
                        <a:rPr lang="en-US" sz="1400" b="1"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marL="91440" lvl="1" algn="l" fontAlgn="ctr"/>
                      <a:r>
                        <a:rPr lang="en-US" sz="1400" b="1" i="0" u="none" strike="noStrike" dirty="0">
                          <a:solidFill>
                            <a:srgbClr val="000000"/>
                          </a:solidFill>
                          <a:latin typeface="Calibri"/>
                        </a:rPr>
                        <a:t>Electrical and Electronics </a:t>
                      </a:r>
                      <a:r>
                        <a:rPr lang="en-US" sz="1400" b="1" i="0" u="none" strike="noStrike" dirty="0" err="1">
                          <a:solidFill>
                            <a:srgbClr val="000000"/>
                          </a:solidFill>
                          <a:latin typeface="Calibri"/>
                        </a:rPr>
                        <a:t>Engg</a:t>
                      </a:r>
                      <a:r>
                        <a:rPr lang="en-US" sz="1400" b="1" i="0" u="none" strike="noStrike" dirty="0">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Power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Electrical Machines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Control Systems &amp; Instrumentation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Power Electronics &amp; Electric Drive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Soft Computing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104">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Advanced Signal Processing and Applications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rowSpan="5">
                  <a:txBody>
                    <a:bodyPr/>
                    <a:lstStyle/>
                    <a:p>
                      <a:pPr algn="ctr" fontAlgn="ctr"/>
                      <a:r>
                        <a:rPr lang="en-US" sz="1400" b="1"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91440" lvl="1" algn="l" fontAlgn="ctr"/>
                      <a:r>
                        <a:rPr lang="en-US" sz="1400" b="1" i="0" u="none" strike="noStrike" dirty="0">
                          <a:solidFill>
                            <a:srgbClr val="000000"/>
                          </a:solidFill>
                          <a:latin typeface="Calibri"/>
                        </a:rPr>
                        <a:t>Electrical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Power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Electrical Machines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Control Systems &amp; Instrumentation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Power Electronics &amp; Electric Drive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552">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Soft Computing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90611"/>
          <a:ext cx="8686800" cy="5562588"/>
        </p:xfrm>
        <a:graphic>
          <a:graphicData uri="http://schemas.openxmlformats.org/drawingml/2006/table">
            <a:tbl>
              <a:tblPr/>
              <a:tblGrid>
                <a:gridCol w="1371600"/>
                <a:gridCol w="2209800"/>
                <a:gridCol w="5105400"/>
              </a:tblGrid>
              <a:tr h="235527">
                <a:tc rowSpan="6">
                  <a:txBody>
                    <a:bodyPr/>
                    <a:lstStyle/>
                    <a:p>
                      <a:pPr algn="ctr" fontAlgn="ctr"/>
                      <a:r>
                        <a:rPr lang="en-US" sz="1400" b="1" i="0" u="none" strike="noStrike" dirty="0">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marL="91440" lvl="1" algn="l" fontAlgn="ctr"/>
                      <a:r>
                        <a:rPr lang="en-US" sz="1400" b="1" i="0" u="none" strike="noStrike" dirty="0">
                          <a:solidFill>
                            <a:srgbClr val="000000"/>
                          </a:solidFill>
                          <a:latin typeface="Calibri"/>
                        </a:rPr>
                        <a:t>Electronics and </a:t>
                      </a:r>
                      <a:r>
                        <a:rPr lang="en-US" sz="1400" b="1" i="0" u="none" strike="noStrike" dirty="0" err="1">
                          <a:solidFill>
                            <a:srgbClr val="000000"/>
                          </a:solidFill>
                          <a:latin typeface="Calibri"/>
                        </a:rPr>
                        <a:t>Telec</a:t>
                      </a:r>
                      <a:r>
                        <a:rPr lang="en-US" sz="1400" b="1" i="0" u="none" strike="noStrike" dirty="0">
                          <a:solidFill>
                            <a:srgbClr val="000000"/>
                          </a:solidFill>
                          <a:latin typeface="Calibri"/>
                        </a:rPr>
                        <a:t>. </a:t>
                      </a:r>
                      <a:r>
                        <a:rPr lang="en-US" sz="1400" b="1" i="0" u="none" strike="noStrike" dirty="0" err="1">
                          <a:solidFill>
                            <a:srgbClr val="000000"/>
                          </a:solidFill>
                          <a:latin typeface="Calibri"/>
                        </a:rPr>
                        <a:t>Engg</a:t>
                      </a:r>
                      <a:r>
                        <a:rPr lang="en-US" sz="1400" b="1" i="0" u="none" strike="noStrike" dirty="0">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Electronics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Communication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nn-NO" sz="1400" b="1" i="0" u="none" strike="noStrike" dirty="0">
                          <a:solidFill>
                            <a:srgbClr val="000000"/>
                          </a:solidFill>
                          <a:latin typeface="Calibri"/>
                        </a:rPr>
                        <a:t>Digital System Design &amp; VLSI Design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Signal and Image Processing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Microwave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00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Soft Computing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832">
                <a:tc rowSpan="6">
                  <a:txBody>
                    <a:bodyPr/>
                    <a:lstStyle/>
                    <a:p>
                      <a:pPr algn="ctr" fontAlgn="ctr"/>
                      <a:r>
                        <a:rPr lang="en-US" sz="1400" b="1"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marL="91440" lvl="1" algn="l" fontAlgn="ctr"/>
                      <a:r>
                        <a:rPr lang="en-US" sz="1400" b="1" i="0" u="none" strike="noStrike" dirty="0">
                          <a:solidFill>
                            <a:srgbClr val="000000"/>
                          </a:solidFill>
                          <a:latin typeface="Calibri"/>
                        </a:rPr>
                        <a:t>Information Technology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Information Security and 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Mobile and Pervasive Computing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Data Science for Internet of Things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055">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Pattern Recognition, Image Processing and Data Mining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Semantic Web and Linked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Remote Sensing and GIS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rowSpan="6">
                  <a:txBody>
                    <a:bodyPr/>
                    <a:lstStyle/>
                    <a:p>
                      <a:pPr algn="ctr" fontAlgn="ctr"/>
                      <a:r>
                        <a:rPr lang="en-US" sz="1400" b="1"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marL="91440" lvl="1" algn="l" fontAlgn="ctr"/>
                      <a:r>
                        <a:rPr lang="en-US" sz="1400" b="1" i="0" u="none" strike="noStrike">
                          <a:solidFill>
                            <a:srgbClr val="000000"/>
                          </a:solidFill>
                          <a:latin typeface="Calibri"/>
                        </a:rPr>
                        <a:t>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smtClean="0">
                          <a:solidFill>
                            <a:srgbClr val="000000"/>
                          </a:solidFill>
                          <a:latin typeface="Calibri"/>
                        </a:rPr>
                        <a:t>Behavioral </a:t>
                      </a:r>
                      <a:r>
                        <a:rPr lang="en-US" sz="1400" b="1" i="0" u="none" strike="noStrike" dirty="0">
                          <a:solidFill>
                            <a:srgbClr val="000000"/>
                          </a:solidFill>
                          <a:latin typeface="Calibri"/>
                        </a:rPr>
                        <a:t>Science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Entrepreneurship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Finance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Human Resource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Marketing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735">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Operation and Production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rowSpan="3">
                  <a:txBody>
                    <a:bodyPr/>
                    <a:lstStyle/>
                    <a:p>
                      <a:pPr algn="ctr" fontAlgn="ctr"/>
                      <a:r>
                        <a:rPr lang="en-US" sz="1400" b="1" i="0" u="none" strike="noStrike">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91440" lvl="1" algn="l" fontAlgn="ctr"/>
                      <a:r>
                        <a:rPr lang="en-US" sz="1400" b="1" i="0" u="none" strike="noStrike">
                          <a:solidFill>
                            <a:srgbClr val="000000"/>
                          </a:solidFill>
                          <a:latin typeface="Calibri"/>
                        </a:rPr>
                        <a:t>Mechanical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Design Stream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Thermal Stream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527">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Production Stream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90598"/>
          <a:ext cx="8686800" cy="2869048"/>
        </p:xfrm>
        <a:graphic>
          <a:graphicData uri="http://schemas.openxmlformats.org/drawingml/2006/table">
            <a:tbl>
              <a:tblPr/>
              <a:tblGrid>
                <a:gridCol w="1066800"/>
                <a:gridCol w="2133600"/>
                <a:gridCol w="5486400"/>
              </a:tblGrid>
              <a:tr h="338230">
                <a:tc rowSpan="2">
                  <a:txBody>
                    <a:bodyPr/>
                    <a:lstStyle/>
                    <a:p>
                      <a:pPr algn="ctr" fontAlgn="ctr"/>
                      <a:r>
                        <a:rPr lang="en-US" sz="1400" b="1" i="0" u="none" strike="noStrike" dirty="0">
                          <a:solidFill>
                            <a:srgbClr val="000000"/>
                          </a:solidFill>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91440" lvl="1" algn="l" fontAlgn="ctr"/>
                      <a:r>
                        <a:rPr lang="en-US" sz="1400" b="1" i="0" u="none" strike="noStrike" dirty="0">
                          <a:solidFill>
                            <a:srgbClr val="000000"/>
                          </a:solidFill>
                          <a:latin typeface="Calibri"/>
                        </a:rPr>
                        <a:t>Biotechnology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Bioinformatics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3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Microbiology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613">
                <a:tc rowSpan="5">
                  <a:txBody>
                    <a:bodyPr/>
                    <a:lstStyle/>
                    <a:p>
                      <a:pPr algn="ctr"/>
                      <a:r>
                        <a:rPr lang="en-US" sz="1400" b="1" dirty="0" smtClean="0">
                          <a:latin typeface="Calibri" pitchFamily="34" charset="0"/>
                        </a:rPr>
                        <a:t>14</a:t>
                      </a:r>
                      <a:endParaRPr lang="en-US" sz="1400" b="1" dirty="0">
                        <a:latin typeface="Calibr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Pharmacy</a:t>
                      </a:r>
                    </a:p>
                    <a:p>
                      <a:endParaRPr 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lvl="1" algn="l" fontAlgn="ctr"/>
                      <a:r>
                        <a:rPr lang="en-US" sz="1400" b="1" i="0" u="none" strike="noStrike" dirty="0">
                          <a:solidFill>
                            <a:srgbClr val="000000"/>
                          </a:solidFill>
                          <a:latin typeface="Calibri"/>
                        </a:rPr>
                        <a:t>Pharmaceutics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565">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err="1">
                          <a:solidFill>
                            <a:srgbClr val="000000"/>
                          </a:solidFill>
                          <a:latin typeface="Calibri"/>
                        </a:rPr>
                        <a:t>Pharmacognosy</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3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Pharmacology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3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Quality Assurance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30">
                <a:tc vMerge="1">
                  <a:txBody>
                    <a:bodyPr/>
                    <a:lstStyle/>
                    <a:p>
                      <a:endParaRPr lang="en-US"/>
                    </a:p>
                  </a:txBody>
                  <a:tcPr/>
                </a:tc>
                <a:tc vMerge="1">
                  <a:txBody>
                    <a:bodyPr/>
                    <a:lstStyle/>
                    <a:p>
                      <a:endParaRPr lang="en-US"/>
                    </a:p>
                  </a:txBody>
                  <a:tcPr/>
                </a:tc>
                <a:tc>
                  <a:txBody>
                    <a:bodyPr/>
                    <a:lstStyle/>
                    <a:p>
                      <a:pPr marL="91440" lvl="1" algn="l" fontAlgn="ctr"/>
                      <a:r>
                        <a:rPr lang="en-US" sz="1400" b="1" i="0" u="none" strike="noStrike" dirty="0">
                          <a:solidFill>
                            <a:srgbClr val="000000"/>
                          </a:solidFill>
                          <a:latin typeface="Calibri"/>
                        </a:rPr>
                        <a:t>Pharmaceutical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30">
                <a:tc>
                  <a:txBody>
                    <a:bodyPr/>
                    <a:lstStyle/>
                    <a:p>
                      <a:pPr algn="ctr" fontAlgn="ctr"/>
                      <a:r>
                        <a:rPr lang="en-US" sz="1400" b="1" i="0" u="none" strike="noStrike" dirty="0" smtClean="0">
                          <a:solidFill>
                            <a:srgbClr val="000000"/>
                          </a:solidFill>
                          <a:latin typeface="Calibri"/>
                        </a:rPr>
                        <a:t>15</a:t>
                      </a: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a:rPr>
                        <a:t>Humanities </a:t>
                      </a:r>
                    </a:p>
                    <a:p>
                      <a:pPr marL="91440" lvl="1" algn="l" fontAlgn="ctr"/>
                      <a:endParaRPr lang="en-US" sz="14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a:rPr>
                        <a:t>English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istrator\My Documents\My Pictures\CSVTU_Logo.jpg"/>
          <p:cNvPicPr/>
          <p:nvPr/>
        </p:nvPicPr>
        <p:blipFill>
          <a:blip r:embed="rId2" cstate="print"/>
          <a:srcRect/>
          <a:stretch>
            <a:fillRect/>
          </a:stretch>
        </p:blipFill>
        <p:spPr bwMode="auto">
          <a:xfrm>
            <a:off x="3886200" y="914400"/>
            <a:ext cx="1092559" cy="1143000"/>
          </a:xfrm>
          <a:prstGeom prst="rect">
            <a:avLst/>
          </a:prstGeom>
          <a:noFill/>
          <a:ln w="9525">
            <a:noFill/>
            <a:miter lim="800000"/>
            <a:headEnd/>
            <a:tailEnd/>
          </a:ln>
        </p:spPr>
      </p:pic>
      <p:sp>
        <p:nvSpPr>
          <p:cNvPr id="62465" name="Rectangle 1"/>
          <p:cNvSpPr>
            <a:spLocks noChangeArrowheads="1"/>
          </p:cNvSpPr>
          <p:nvPr/>
        </p:nvSpPr>
        <p:spPr bwMode="auto">
          <a:xfrm>
            <a:off x="0" y="2133600"/>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 II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152400" y="3429000"/>
            <a:ext cx="88392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Calibri" pitchFamily="34" charset="0"/>
                <a:cs typeface="Times New Roman" pitchFamily="18" charset="0"/>
              </a:rPr>
              <a:t>Bio-Medical Engineering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 ADVANCED BIOMEDICAL SIGNAL PROCESSING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Introduction: General measurement and diagnostic system, classification of signals, introduction to biomedical signals, Biomedical signal acquisition and processing, Difficulties in signal acquisition. ECG: ECG signal origin, ECG parameters-QRS detection different techniques, ST segment analysis, Arrhythmia, Arrhythmia analysis, Arrhythmia monitoring system. 10 Hrs ECG Data Reduction: Direct data compression Techniques: Turning Point, AZTEC, Cortes, FAN, Transformation Compression Techniques: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Karhunen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Loeve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Transform, Other data compression Techniques: DPCM, Huffman coding, Data compression Techniques comparison. Signal averaging: Basics of signal averaging, Signal averaging as a digital filter, A typical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averager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Software and limitations of signal averaging. 10 Hrs Frequency Domain Analysis: Introduction, Spectral analysis, linear filtering,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cepstral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analysis </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8991600" cy="2893100"/>
          </a:xfrm>
          <a:prstGeom prst="rect">
            <a:avLst/>
          </a:prstGeom>
        </p:spPr>
        <p:txBody>
          <a:bodyPr wrap="square">
            <a:spAutoFit/>
          </a:bodyPr>
          <a:lstStyle/>
          <a:p>
            <a:pPr lvl="0" algn="just"/>
            <a:r>
              <a:rPr lang="en-IN" sz="1300" dirty="0" smtClean="0">
                <a:latin typeface="+mj-lt"/>
              </a:rPr>
              <a:t>and </a:t>
            </a:r>
            <a:r>
              <a:rPr lang="en-IN" sz="1300" dirty="0" err="1" smtClean="0">
                <a:latin typeface="+mj-lt"/>
              </a:rPr>
              <a:t>homomorphic</a:t>
            </a:r>
            <a:r>
              <a:rPr lang="en-IN" sz="1300" dirty="0" smtClean="0">
                <a:latin typeface="+mj-lt"/>
              </a:rPr>
              <a:t> filtering. Removal of high frequency noise (power line interference), motion </a:t>
            </a:r>
            <a:r>
              <a:rPr lang="en-IN" sz="1300" dirty="0" err="1" smtClean="0">
                <a:latin typeface="+mj-lt"/>
              </a:rPr>
              <a:t>artifacts</a:t>
            </a:r>
            <a:r>
              <a:rPr lang="en-IN" sz="1300" dirty="0" smtClean="0">
                <a:latin typeface="+mj-lt"/>
              </a:rPr>
              <a:t> (low frequency) and power line interference in ECG, Time Series Analysis: Introduction, AR models, Estimation of AR parameters by method of least squares and Durbin’s algorithm, ARMA models. Spectral </a:t>
            </a:r>
            <a:r>
              <a:rPr lang="en-IN" sz="1300" dirty="0" err="1" smtClean="0">
                <a:latin typeface="+mj-lt"/>
              </a:rPr>
              <a:t>modeling</a:t>
            </a:r>
            <a:r>
              <a:rPr lang="en-IN" sz="1300" dirty="0" smtClean="0">
                <a:latin typeface="+mj-lt"/>
              </a:rPr>
              <a:t> and analysis of PCG signals. 10 Hrs Spectral Estimation: Introduction, Blackman- </a:t>
            </a:r>
            <a:r>
              <a:rPr lang="en-IN" sz="1300" dirty="0" err="1" smtClean="0">
                <a:latin typeface="+mj-lt"/>
              </a:rPr>
              <a:t>tukey</a:t>
            </a:r>
            <a:r>
              <a:rPr lang="en-IN" sz="1300" dirty="0" smtClean="0">
                <a:latin typeface="+mj-lt"/>
              </a:rPr>
              <a:t> method, The </a:t>
            </a:r>
            <a:r>
              <a:rPr lang="en-IN" sz="1300" dirty="0" err="1" smtClean="0">
                <a:latin typeface="+mj-lt"/>
              </a:rPr>
              <a:t>periodogram</a:t>
            </a:r>
            <a:r>
              <a:rPr lang="en-IN" sz="1300" dirty="0" smtClean="0">
                <a:latin typeface="+mj-lt"/>
              </a:rPr>
              <a:t>, </a:t>
            </a:r>
            <a:r>
              <a:rPr lang="en-IN" sz="1300" dirty="0" err="1" smtClean="0">
                <a:latin typeface="+mj-lt"/>
              </a:rPr>
              <a:t>Pisarenko’s</a:t>
            </a:r>
            <a:r>
              <a:rPr lang="en-IN" sz="1300" dirty="0" smtClean="0">
                <a:latin typeface="+mj-lt"/>
              </a:rPr>
              <a:t> Harmonic decomposition, </a:t>
            </a:r>
            <a:r>
              <a:rPr lang="en-IN" sz="1300" dirty="0" err="1" smtClean="0">
                <a:latin typeface="+mj-lt"/>
              </a:rPr>
              <a:t>Prony</a:t>
            </a:r>
            <a:r>
              <a:rPr lang="en-IN" sz="1300" dirty="0" smtClean="0">
                <a:latin typeface="+mj-lt"/>
              </a:rPr>
              <a:t>’ method, Evaluation of prosthetic heart valves using PSD techniques. Comparison of the PSD estimation methods. Event Detection and waveform analysis: Need for event detection, Detection of events &amp; waves, Correlation analysis of EEG signals, The matched filter, Detection of the P wave , Identification of heart sounds, Morphological analysis of ECG waves, analysis of activity. 10 Hrs Adaptive Filtering: Introduction, General structure of adaptive filters, LMS adaptive filter, adaptive noise cancellation, Cancellation of 60 Hz interference in ECG, cancellation of ECG from EMG signal, Cancellation of maternal ECG in </a:t>
            </a:r>
            <a:r>
              <a:rPr lang="en-IN" sz="1300" dirty="0" err="1" smtClean="0">
                <a:latin typeface="+mj-lt"/>
              </a:rPr>
              <a:t>fetal</a:t>
            </a:r>
            <a:r>
              <a:rPr lang="en-IN" sz="1300" dirty="0" smtClean="0">
                <a:latin typeface="+mj-lt"/>
              </a:rPr>
              <a:t> ECG. EEG: EEG signal characteristics, Sleep EEG classification and epilepsy. 10 Hrs REFERENCE BOOKS: 1. “Biomedical Signal </a:t>
            </a:r>
            <a:r>
              <a:rPr lang="en-US" sz="1300" dirty="0" smtClean="0">
                <a:latin typeface="+mj-lt"/>
                <a:ea typeface="Calibri" pitchFamily="34" charset="0"/>
                <a:cs typeface="Times New Roman" pitchFamily="18" charset="0"/>
              </a:rPr>
              <a:t>Processing Time and Frequency Domains Analysis (Volume I)”, </a:t>
            </a:r>
            <a:r>
              <a:rPr lang="en-US" sz="1300" dirty="0" err="1" smtClean="0">
                <a:latin typeface="+mj-lt"/>
                <a:ea typeface="Calibri" pitchFamily="34" charset="0"/>
                <a:cs typeface="Times New Roman" pitchFamily="18" charset="0"/>
              </a:rPr>
              <a:t>Arnon</a:t>
            </a:r>
            <a:r>
              <a:rPr lang="en-US" sz="1300" dirty="0" smtClean="0">
                <a:latin typeface="+mj-lt"/>
                <a:ea typeface="Calibri" pitchFamily="34" charset="0"/>
                <a:cs typeface="Times New Roman" pitchFamily="18" charset="0"/>
              </a:rPr>
              <a:t> Cohen, CRC press. 2. “Biomedical Signal Analysis” A case study approach, </a:t>
            </a:r>
            <a:r>
              <a:rPr lang="en-US" sz="1300" dirty="0" err="1" smtClean="0">
                <a:latin typeface="+mj-lt"/>
                <a:ea typeface="Calibri" pitchFamily="34" charset="0"/>
                <a:cs typeface="Times New Roman" pitchFamily="18" charset="0"/>
              </a:rPr>
              <a:t>Rangaraj</a:t>
            </a:r>
            <a:r>
              <a:rPr lang="en-US" sz="1300" dirty="0" smtClean="0">
                <a:latin typeface="+mj-lt"/>
                <a:ea typeface="Calibri" pitchFamily="34" charset="0"/>
                <a:cs typeface="Times New Roman" pitchFamily="18" charset="0"/>
              </a:rPr>
              <a:t> M </a:t>
            </a:r>
            <a:r>
              <a:rPr lang="en-US" sz="1300" dirty="0" err="1" smtClean="0">
                <a:latin typeface="+mj-lt"/>
                <a:ea typeface="Calibri" pitchFamily="34" charset="0"/>
                <a:cs typeface="Times New Roman" pitchFamily="18" charset="0"/>
              </a:rPr>
              <a:t>Rangayyan</a:t>
            </a:r>
            <a:r>
              <a:rPr lang="en-US" sz="1300" dirty="0" smtClean="0">
                <a:latin typeface="+mj-lt"/>
                <a:ea typeface="Calibri" pitchFamily="34" charset="0"/>
                <a:cs typeface="Times New Roman" pitchFamily="18" charset="0"/>
              </a:rPr>
              <a:t>, John Wiley publications. 3. “Biomedical Signal Processing Principles and Techniques” </a:t>
            </a:r>
            <a:r>
              <a:rPr lang="en-US" sz="1300" dirty="0" err="1" smtClean="0">
                <a:latin typeface="+mj-lt"/>
                <a:ea typeface="Calibri" pitchFamily="34" charset="0"/>
                <a:cs typeface="Times New Roman" pitchFamily="18" charset="0"/>
              </a:rPr>
              <a:t>D.C.Reddy</a:t>
            </a:r>
            <a:r>
              <a:rPr lang="en-US" sz="1300" dirty="0" smtClean="0">
                <a:latin typeface="+mj-lt"/>
                <a:ea typeface="Calibri" pitchFamily="34" charset="0"/>
                <a:cs typeface="Times New Roman" pitchFamily="18" charset="0"/>
              </a:rPr>
              <a:t>, Tata Mc </a:t>
            </a:r>
            <a:r>
              <a:rPr lang="en-US" sz="1300" dirty="0" err="1" smtClean="0">
                <a:latin typeface="+mj-lt"/>
                <a:ea typeface="Calibri" pitchFamily="34" charset="0"/>
                <a:cs typeface="Times New Roman" pitchFamily="18" charset="0"/>
              </a:rPr>
              <a:t>Graw</a:t>
            </a:r>
            <a:r>
              <a:rPr lang="en-US" sz="1300" dirty="0" smtClean="0">
                <a:latin typeface="+mj-lt"/>
                <a:ea typeface="Calibri" pitchFamily="34" charset="0"/>
                <a:cs typeface="Times New Roman" pitchFamily="18" charset="0"/>
              </a:rPr>
              <a:t>-Hill 4. “Biomedical Digital Signal Processing”, Willis J. Tompkins, PH</a:t>
            </a:r>
            <a:endParaRPr lang="en-US" sz="1300" dirty="0" smtClean="0">
              <a:latin typeface="+mj-lt"/>
              <a:cs typeface="Arial" pitchFamily="34" charset="0"/>
            </a:endParaRPr>
          </a:p>
          <a:p>
            <a:pPr algn="just"/>
            <a:endParaRPr lang="en-US" sz="1300" dirty="0">
              <a:latin typeface="+mj-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52400" y="1447800"/>
            <a:ext cx="8839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CHHATTISGARH SWAMI VIVEKANAND TECHNICAL UNIVERSITY, BHILAI</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Syllabus for Entrance Examination in Ph.D. Programme 2018</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Discipline: Bio-Technology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Section - II</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Specialization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 Microbiology</a:t>
            </a:r>
            <a:endParaRPr kumimoji="0" lang="en-US" sz="1300" b="1"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Diversity of Prokaryotic and Eukaryotic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Microbes,Microbial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Physiology and Metabolism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Virology,Immunology,Molecular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Biology,Recombinant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DNA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TechnologyMicrobial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Genetics,Industrial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Food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Microbiology,Environmental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MicrobiologyPlant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Pathogen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Interaction,Microbial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PathogenicityDiversity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Prokaryotic and Eukaryotic Microbes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ArchaeaBacteriaFungal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Systematics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diversityFungal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endophytes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tropical plants and their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applicationsMycorrhizal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fungiAgriculturally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important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toxigenic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fungiSecondary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metabolites from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fungiGenomics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Biodiversity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yeastAntagonistic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interactions in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yeastsBiotechnological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applications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yeastsAlgal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diversity from morphology to molecules Microbial Physiology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MetabolismGrowth</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cell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divisionSolute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TransportCentral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etabolic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Pathways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RegulationNitrogen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metabolismMetabolism</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lipids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hydrocarbonsMetabolism</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nucleotidesPhysiological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Adaptations and Intercellular signaling Virology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Animal Viruses </a:t>
            </a:r>
            <a:endPar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Classification, Morphology and Chemistry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VirusesWorking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with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virusesVirus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replication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StrategiesReplication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patterns of specific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virusesSubviral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pathogensPathogenesis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viral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infectionAnti</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-viral strategies-prevention and control of viral diseases plant and microbial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virusesHistory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development of plant virology, cryptograms, and classification of plant viruses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viroids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Propagation, purification, characterization and identification and genomics of plant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virusesSymptoms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plant virus diseases, transmission of plant viruses, viral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viroid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3810000" y="609600"/>
            <a:ext cx="1092559"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748635"/>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diseases and their control Microbial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virusesImmunologyThee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fundamental concepts in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immunologyImmune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cell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receptorsGenetic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organizationImmune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response and signaling Tolerance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autoimmunityImmunological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disorders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hypersensitivityTransplantation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tumour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immunologyMolecular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BiologyThe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nature of Genetic material DNA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replicationRecombination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Repair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DNATranscriptionPost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-transcriptional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processesTranslationPost</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-translational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processesMolecular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basis of cell physiology Recombinant DNA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TechnologyBasics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DNA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cloningMethods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DNA and protein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analysisPolymerase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Chain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ReactionConstruction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DNA and genomic DNA libraries Genome sequencing Transcriptional analysis of gene expression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transcriptomicsOverexpression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recombinant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proteinsAnalysis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protein-DNA and protein-protein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interactionsProtein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engineering and proteome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analysisPharmaceutical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products of DNA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technologyTransgenics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animal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cloningMicrobial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GeneticsGenetic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analysis of bacteria Gene transfer and mapping by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conjugationLytic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bacteriophagesGene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transfer by transformation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transductionLysogenic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phagesTransposonsGene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regulationIndustrial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Food Microbiology Introduction to industrial microbiology Downstream processing of microbial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productsFermentation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economicsProduction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aspects.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Microbiology of foods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Microbial spoilage of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foodsFood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preservationFermentation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processesFood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-borne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diseasesEnvironmental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MicrobiologyBrief</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history and development of environmental microbiology Culture-dependent and culture-independent approaches for understanding microbial diversity in the environment Microbial diversity in normal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environmentsMicrobial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diversity in extreme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environmentsGlobal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warming Lignin degradation Liquid waste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managementSolid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waste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managementBioremediation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of environmental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pollutantsMicrobes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mineral recovery Plant – Pathogen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InteractionConcepts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physiology of plant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diseasesBiochemical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basis of plant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diseasesSome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important plant diseases and their etiological studies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Genetical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basis of plant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diseasesDisease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controlMolecular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approachDisease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forecastingMicrobial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PathogenicityClassical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view of microbial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pathogenicity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Molecular microbial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pathogenicityEmerging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and re-emerging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pathogensMolecular</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microbial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epidemiologyEnvironmental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change and infectious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diseasesAntimicrobial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resistance Newer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vaccinesRapid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diagnostic principles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1"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1066800" y="457200"/>
            <a:ext cx="6934200" cy="5944417"/>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1066800" y="838200"/>
            <a:ext cx="6934200" cy="563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914402"/>
            <a:ext cx="12573000" cy="1754320"/>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US" sz="1200" b="1" dirty="0" smtClean="0">
                <a:latin typeface="Arial" pitchFamily="34" charset="0"/>
                <a:ea typeface="Times New Roman" pitchFamily="18" charset="0"/>
                <a:cs typeface="Arial" pitchFamily="34" charset="0"/>
              </a:rPr>
              <a:t>7.      Address for Correspondence        </a:t>
            </a:r>
            <a:r>
              <a:rPr lang="en-US" sz="1200" dirty="0" smtClean="0">
                <a:latin typeface="Arial" pitchFamily="34" charset="0"/>
                <a:ea typeface="Times New Roman" pitchFamily="18" charset="0"/>
                <a:cs typeface="Arial" pitchFamily="34" charset="0"/>
              </a:rPr>
              <a:t>…………………………………………………………………………..</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dirty="0" smtClean="0">
                <a:latin typeface="Arial" pitchFamily="34" charset="0"/>
                <a:ea typeface="Times New Roman" pitchFamily="18" charset="0"/>
                <a:cs typeface="Arial" pitchFamily="34" charset="0"/>
              </a:rPr>
              <a:t>	</a:t>
            </a:r>
            <a:r>
              <a:rPr lang="en-US" sz="1200" b="1" dirty="0" smtClean="0">
                <a:latin typeface="Arial" pitchFamily="34" charset="0"/>
                <a:ea typeface="Times New Roman" pitchFamily="18" charset="0"/>
                <a:cs typeface="Arial" pitchFamily="34" charset="0"/>
              </a:rPr>
              <a:t>Email-ID</a:t>
            </a:r>
            <a:r>
              <a:rPr lang="en-US"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dirty="0" smtClean="0">
                <a:latin typeface="Arial" pitchFamily="34" charset="0"/>
                <a:ea typeface="Times New Roman" pitchFamily="18" charset="0"/>
                <a:cs typeface="Arial" pitchFamily="34" charset="0"/>
              </a:rPr>
              <a:t>	</a:t>
            </a:r>
            <a:r>
              <a:rPr lang="en-US" sz="1200" b="1" dirty="0" smtClean="0">
                <a:latin typeface="Arial" pitchFamily="34" charset="0"/>
                <a:ea typeface="Times New Roman" pitchFamily="18" charset="0"/>
                <a:cs typeface="Arial" pitchFamily="34" charset="0"/>
              </a:rPr>
              <a:t>Mobile No.</a:t>
            </a:r>
            <a:r>
              <a:rPr lang="en-US"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8</a:t>
            </a:r>
            <a:r>
              <a:rPr lang="en-US" sz="1200" b="1" dirty="0" smtClean="0">
                <a:latin typeface="Arial" pitchFamily="34" charset="0"/>
                <a:ea typeface="Times New Roman" pitchFamily="18" charset="0"/>
                <a:cs typeface="Arial" pitchFamily="34" charset="0"/>
              </a:rPr>
              <a:t>.     Permanent Address                        </a:t>
            </a:r>
            <a:r>
              <a:rPr lang="en-US" sz="1200" dirty="0" smtClean="0">
                <a:latin typeface="Arial" pitchFamily="34" charset="0"/>
                <a:ea typeface="Times New Roman" pitchFamily="18" charset="0"/>
                <a:cs typeface="Arial" pitchFamily="34" charset="0"/>
              </a:rPr>
              <a:t>…………………………………………………………………………...</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endParaRPr lang="en-US" sz="1200" dirty="0" smtClean="0">
              <a:latin typeface="Arial" pitchFamily="34" charset="0"/>
              <a:cs typeface="Arial" pitchFamily="34" charset="0"/>
            </a:endParaRPr>
          </a:p>
        </p:txBody>
      </p:sp>
      <p:graphicFrame>
        <p:nvGraphicFramePr>
          <p:cNvPr id="3" name="Table 2"/>
          <p:cNvGraphicFramePr>
            <a:graphicFrameLocks noGrp="1"/>
          </p:cNvGraphicFramePr>
          <p:nvPr/>
        </p:nvGraphicFramePr>
        <p:xfrm>
          <a:off x="8" y="2590800"/>
          <a:ext cx="7620003" cy="381000"/>
        </p:xfrm>
        <a:graphic>
          <a:graphicData uri="http://schemas.openxmlformats.org/drawingml/2006/table">
            <a:tbl>
              <a:tblPr/>
              <a:tblGrid>
                <a:gridCol w="331304"/>
                <a:gridCol w="2309091"/>
                <a:gridCol w="537113"/>
                <a:gridCol w="404929"/>
                <a:gridCol w="616595"/>
                <a:gridCol w="362260"/>
                <a:gridCol w="446759"/>
                <a:gridCol w="428355"/>
                <a:gridCol w="527075"/>
                <a:gridCol w="451779"/>
                <a:gridCol w="772207"/>
                <a:gridCol w="432536"/>
              </a:tblGrid>
              <a:tr h="381000">
                <a:tc>
                  <a:txBody>
                    <a:bodyPr/>
                    <a:lstStyle/>
                    <a:p>
                      <a:pPr marL="0" marR="0">
                        <a:spcBef>
                          <a:spcPts val="0"/>
                        </a:spcBef>
                        <a:spcAft>
                          <a:spcPts val="0"/>
                        </a:spcAft>
                      </a:pPr>
                      <a:r>
                        <a:rPr lang="en-US" sz="1200" b="1" dirty="0">
                          <a:latin typeface="Times New Roman"/>
                          <a:ea typeface="Times New Roman"/>
                          <a:cs typeface="Times New Roman"/>
                        </a:rPr>
                        <a:t>9.</a:t>
                      </a:r>
                      <a:endParaRPr lang="en-US" sz="10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r>
                        <a:rPr lang="en-US" sz="1200" b="1" dirty="0">
                          <a:latin typeface="Times New Roman"/>
                          <a:ea typeface="Times New Roman"/>
                          <a:cs typeface="Times New Roman"/>
                        </a:rPr>
                        <a:t>Category</a:t>
                      </a:r>
                      <a:endParaRPr lang="en-US" sz="10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b="1">
                          <a:latin typeface="Times New Roman"/>
                          <a:ea typeface="Times New Roman"/>
                          <a:cs typeface="Times New Roman"/>
                        </a:rPr>
                        <a:t>UR</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OBC</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SC</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ST</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Others</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5105400" y="3200400"/>
          <a:ext cx="1828800" cy="365760"/>
        </p:xfrm>
        <a:graphic>
          <a:graphicData uri="http://schemas.openxmlformats.org/drawingml/2006/table">
            <a:tbl>
              <a:tblPr/>
              <a:tblGrid>
                <a:gridCol w="502571"/>
                <a:gridCol w="418809"/>
                <a:gridCol w="418809"/>
                <a:gridCol w="488611"/>
              </a:tblGrid>
              <a:tr h="365760">
                <a:tc>
                  <a:txBody>
                    <a:bodyPr/>
                    <a:lstStyle/>
                    <a:p>
                      <a:pPr marL="0" marR="0" algn="l">
                        <a:spcBef>
                          <a:spcPts val="0"/>
                        </a:spcBef>
                        <a:spcAft>
                          <a:spcPts val="0"/>
                        </a:spcAft>
                      </a:pPr>
                      <a:r>
                        <a:rPr lang="en-US" sz="1200" b="1" dirty="0">
                          <a:latin typeface="Times New Roman"/>
                          <a:ea typeface="Times New Roman"/>
                          <a:cs typeface="Times New Roman"/>
                        </a:rPr>
                        <a:t>Yes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a:latin typeface="Times New Roman"/>
                          <a:ea typeface="Times New Roman"/>
                          <a:cs typeface="Times New Roman"/>
                        </a:rPr>
                        <a:t>No</a:t>
                      </a: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876805" y="3733800"/>
          <a:ext cx="3048002" cy="365760"/>
        </p:xfrm>
        <a:graphic>
          <a:graphicData uri="http://schemas.openxmlformats.org/drawingml/2006/table">
            <a:tbl>
              <a:tblPr/>
              <a:tblGrid>
                <a:gridCol w="645919"/>
                <a:gridCol w="298057"/>
                <a:gridCol w="666607"/>
                <a:gridCol w="331771"/>
                <a:gridCol w="809123"/>
                <a:gridCol w="296525"/>
              </a:tblGrid>
              <a:tr h="365760">
                <a:tc>
                  <a:txBody>
                    <a:bodyPr/>
                    <a:lstStyle/>
                    <a:p>
                      <a:pPr marL="0" marR="0" algn="l">
                        <a:spcBef>
                          <a:spcPts val="0"/>
                        </a:spcBef>
                        <a:spcAft>
                          <a:spcPts val="0"/>
                        </a:spcAft>
                      </a:pPr>
                      <a:r>
                        <a:rPr lang="en-US" sz="1200" b="1" dirty="0">
                          <a:latin typeface="Times New Roman"/>
                          <a:ea typeface="Times New Roman"/>
                          <a:cs typeface="Times New Roman"/>
                        </a:rPr>
                        <a:t>Ortho</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latin typeface="Times New Roman"/>
                          <a:ea typeface="Times New Roman"/>
                          <a:cs typeface="Times New Roman"/>
                        </a:rPr>
                        <a:t>Visual</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latin typeface="Times New Roman"/>
                          <a:ea typeface="Times New Roman"/>
                          <a:cs typeface="Times New Roman"/>
                        </a:rPr>
                        <a:t>Hearing</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90" name="Rectangle 2"/>
          <p:cNvSpPr>
            <a:spLocks noChangeArrowheads="1"/>
          </p:cNvSpPr>
          <p:nvPr/>
        </p:nvSpPr>
        <p:spPr bwMode="auto">
          <a:xfrm>
            <a:off x="0" y="3200400"/>
            <a:ext cx="9144000" cy="1292656"/>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US" sz="1200" b="1" dirty="0" smtClean="0">
                <a:latin typeface="Arial" pitchFamily="34" charset="0"/>
                <a:ea typeface="Times New Roman" pitchFamily="18" charset="0"/>
                <a:cs typeface="Arial" pitchFamily="34" charset="0"/>
              </a:rPr>
              <a:t> 10.   In case of physically challenged, write Yes or No		</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b="1"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b="1"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b="1" dirty="0" smtClean="0">
                <a:latin typeface="Arial" pitchFamily="34" charset="0"/>
                <a:ea typeface="Times New Roman" pitchFamily="18" charset="0"/>
                <a:cs typeface="Arial" pitchFamily="34" charset="0"/>
              </a:rPr>
              <a:t>         In case of physically challenged indicate type of disability</a:t>
            </a:r>
            <a:endParaRPr lang="en-US" sz="1200" dirty="0" smtClean="0">
              <a:latin typeface="Arial" pitchFamily="34" charset="0"/>
              <a:cs typeface="Arial" pitchFamily="34" charset="0"/>
            </a:endParaRPr>
          </a:p>
          <a:p>
            <a:pPr eaLnBrk="0" fontAlgn="base" hangingPunct="0">
              <a:spcBef>
                <a:spcPct val="0"/>
              </a:spcBef>
              <a:spcAft>
                <a:spcPct val="0"/>
              </a:spcAft>
            </a:pPr>
            <a:r>
              <a:rPr lang="en-US" sz="1200" b="1" dirty="0" smtClean="0">
                <a:latin typeface="Arial" pitchFamily="34" charset="0"/>
                <a:ea typeface="Times New Roman" pitchFamily="18" charset="0"/>
                <a:cs typeface="Arial" pitchFamily="34" charset="0"/>
              </a:rPr>
              <a:t>			</a:t>
            </a:r>
            <a:endParaRPr lang="en-US" sz="12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graphicFrame>
        <p:nvGraphicFramePr>
          <p:cNvPr id="10" name="Table 9"/>
          <p:cNvGraphicFramePr>
            <a:graphicFrameLocks noGrp="1"/>
          </p:cNvGraphicFramePr>
          <p:nvPr/>
        </p:nvGraphicFramePr>
        <p:xfrm>
          <a:off x="381003" y="4191005"/>
          <a:ext cx="8610600" cy="2286001"/>
        </p:xfrm>
        <a:graphic>
          <a:graphicData uri="http://schemas.openxmlformats.org/drawingml/2006/table">
            <a:tbl>
              <a:tblPr/>
              <a:tblGrid>
                <a:gridCol w="359140"/>
                <a:gridCol w="806071"/>
                <a:gridCol w="1456515"/>
                <a:gridCol w="1502805"/>
                <a:gridCol w="1588200"/>
                <a:gridCol w="1305677"/>
                <a:gridCol w="759783"/>
                <a:gridCol w="832409"/>
              </a:tblGrid>
              <a:tr h="411121">
                <a:tc>
                  <a:txBody>
                    <a:bodyPr/>
                    <a:lstStyle/>
                    <a:p>
                      <a:pPr marL="0" marR="0">
                        <a:spcBef>
                          <a:spcPts val="0"/>
                        </a:spcBef>
                        <a:spcAft>
                          <a:spcPts val="0"/>
                        </a:spcAft>
                      </a:pPr>
                      <a:r>
                        <a:rPr lang="en-US" sz="1200" b="1" dirty="0">
                          <a:latin typeface="Times New Roman"/>
                          <a:ea typeface="Times New Roman"/>
                          <a:cs typeface="Times New Roman"/>
                        </a:rPr>
                        <a:t>11.</a:t>
                      </a:r>
                      <a:endParaRPr lang="en-US" sz="1200" dirty="0">
                        <a:latin typeface="Times New Roman"/>
                        <a:ea typeface="Times New Roman"/>
                        <a:cs typeface="Times New Roman"/>
                      </a:endParaRPr>
                    </a:p>
                  </a:txBody>
                  <a:tcPr marL="61023" marR="61023" marT="0" marB="0">
                    <a:lnL>
                      <a:noFill/>
                    </a:lnL>
                    <a:lnR>
                      <a:noFill/>
                    </a:lnR>
                    <a:lnT>
                      <a:noFill/>
                    </a:lnT>
                    <a:lnB w="12700" cap="flat" cmpd="sng" algn="ctr">
                      <a:solidFill>
                        <a:srgbClr val="000000"/>
                      </a:solidFill>
                      <a:prstDash val="solid"/>
                      <a:round/>
                      <a:headEnd type="none" w="med" len="med"/>
                      <a:tailEnd type="none" w="med" len="med"/>
                    </a:lnB>
                  </a:tcPr>
                </a:tc>
                <a:tc gridSpan="7">
                  <a:txBody>
                    <a:bodyPr/>
                    <a:lstStyle/>
                    <a:p>
                      <a:pPr marL="0" marR="0">
                        <a:spcBef>
                          <a:spcPts val="0"/>
                        </a:spcBef>
                        <a:spcAft>
                          <a:spcPts val="0"/>
                        </a:spcAft>
                      </a:pPr>
                      <a:r>
                        <a:rPr lang="en-US" sz="1200" b="1" dirty="0">
                          <a:latin typeface="Times New Roman"/>
                          <a:ea typeface="Times New Roman"/>
                          <a:cs typeface="Times New Roman"/>
                        </a:rPr>
                        <a:t>Academic Record (from class 12</a:t>
                      </a:r>
                      <a:r>
                        <a:rPr lang="en-US" sz="1200" b="1" baseline="30000" dirty="0">
                          <a:latin typeface="Times New Roman"/>
                          <a:ea typeface="Times New Roman"/>
                          <a:cs typeface="Times New Roman"/>
                        </a:rPr>
                        <a:t>th</a:t>
                      </a:r>
                      <a:r>
                        <a:rPr lang="en-US" sz="1200" b="1" dirty="0">
                          <a:latin typeface="Times New Roman"/>
                          <a:ea typeface="Times New Roman"/>
                          <a:cs typeface="Times New Roman"/>
                        </a:rPr>
                        <a:t> on wards)</a:t>
                      </a:r>
                      <a:endParaRPr lang="en-US" sz="1200" dirty="0">
                        <a:latin typeface="Times New Roman"/>
                        <a:ea typeface="Times New Roman"/>
                        <a:cs typeface="Times New Roman"/>
                      </a:endParaRPr>
                    </a:p>
                  </a:txBody>
                  <a:tcPr marL="61023" marR="6102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7804">
                <a:tc>
                  <a:txBody>
                    <a:bodyPr/>
                    <a:lstStyle/>
                    <a:p>
                      <a:pPr marL="0" marR="0" algn="ctr">
                        <a:spcBef>
                          <a:spcPts val="0"/>
                        </a:spcBef>
                        <a:spcAft>
                          <a:spcPts val="0"/>
                        </a:spcAft>
                      </a:pPr>
                      <a:r>
                        <a:rPr lang="en-US" sz="1200" b="1">
                          <a:latin typeface="Times New Roman"/>
                          <a:ea typeface="Times New Roman"/>
                          <a:cs typeface="Times New Roman"/>
                        </a:rPr>
                        <a:t>S.</a:t>
                      </a:r>
                      <a:endParaRPr lang="en-US" sz="1200">
                        <a:latin typeface="Times New Roman"/>
                        <a:ea typeface="Times New Roman"/>
                        <a:cs typeface="Times New Roman"/>
                      </a:endParaRPr>
                    </a:p>
                    <a:p>
                      <a:pPr marL="0" marR="0" algn="ctr">
                        <a:spcBef>
                          <a:spcPts val="0"/>
                        </a:spcBef>
                        <a:spcAft>
                          <a:spcPts val="0"/>
                        </a:spcAft>
                      </a:pPr>
                      <a:r>
                        <a:rPr lang="en-US" sz="1200" b="1">
                          <a:latin typeface="Times New Roman"/>
                          <a:ea typeface="Times New Roman"/>
                          <a:cs typeface="Times New Roman"/>
                        </a:rPr>
                        <a:t>N.</a:t>
                      </a: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Name of the Exam</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Institute/College</a:t>
                      </a:r>
                    </a:p>
                    <a:p>
                      <a:pPr marL="0" marR="0" algn="ctr">
                        <a:spcBef>
                          <a:spcPts val="0"/>
                        </a:spcBef>
                        <a:spcAft>
                          <a:spcPts val="0"/>
                        </a:spcAft>
                      </a:pPr>
                      <a:r>
                        <a:rPr lang="en-US" sz="1200" dirty="0">
                          <a:latin typeface="Times New Roman"/>
                          <a:ea typeface="Times New Roman"/>
                          <a:cs typeface="Times New Roman"/>
                        </a:rPr>
                        <a:t>(Name &amp; Address)</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University/Board</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Discipline/Subject</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Specialization, if any</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Year of Passing</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 Marks &amp; Division</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769">
                <a:tc>
                  <a:txBody>
                    <a:bodyPr/>
                    <a:lstStyle/>
                    <a:p>
                      <a:pPr marL="0" marR="0">
                        <a:spcBef>
                          <a:spcPts val="0"/>
                        </a:spcBef>
                        <a:spcAft>
                          <a:spcPts val="0"/>
                        </a:spcAft>
                      </a:pPr>
                      <a:r>
                        <a:rPr lang="en-US" sz="1200">
                          <a:latin typeface="Times New Roman"/>
                          <a:ea typeface="Times New Roman"/>
                          <a:cs typeface="Times New Roman"/>
                        </a:rPr>
                        <a:t>1</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769">
                <a:tc>
                  <a:txBody>
                    <a:bodyPr/>
                    <a:lstStyle/>
                    <a:p>
                      <a:pPr marL="0" marR="0">
                        <a:spcBef>
                          <a:spcPts val="0"/>
                        </a:spcBef>
                        <a:spcAft>
                          <a:spcPts val="0"/>
                        </a:spcAft>
                      </a:pPr>
                      <a:r>
                        <a:rPr lang="en-US" sz="1200">
                          <a:latin typeface="Times New Roman"/>
                          <a:ea typeface="Times New Roman"/>
                          <a:cs typeface="Times New Roman"/>
                        </a:rPr>
                        <a:t>2</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769">
                <a:tc>
                  <a:txBody>
                    <a:bodyPr/>
                    <a:lstStyle/>
                    <a:p>
                      <a:pPr marL="0" marR="0">
                        <a:spcBef>
                          <a:spcPts val="0"/>
                        </a:spcBef>
                        <a:spcAft>
                          <a:spcPts val="0"/>
                        </a:spcAft>
                      </a:pPr>
                      <a:r>
                        <a:rPr lang="en-US" sz="1200">
                          <a:latin typeface="Times New Roman"/>
                          <a:ea typeface="Times New Roman"/>
                          <a:cs typeface="Times New Roman"/>
                        </a:rPr>
                        <a:t>3</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769">
                <a:tc>
                  <a:txBody>
                    <a:bodyPr/>
                    <a:lstStyle/>
                    <a:p>
                      <a:pPr marL="0" marR="0">
                        <a:spcBef>
                          <a:spcPts val="0"/>
                        </a:spcBef>
                        <a:spcAft>
                          <a:spcPts val="0"/>
                        </a:spcAft>
                      </a:pPr>
                      <a:r>
                        <a:rPr lang="en-US" sz="1200">
                          <a:latin typeface="Times New Roman"/>
                          <a:ea typeface="Times New Roman"/>
                          <a:cs typeface="Times New Roman"/>
                        </a:rPr>
                        <a:t>4</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7620000" y="685800"/>
            <a:ext cx="12954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981200"/>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Discipline: Civil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Engg</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Section - II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Structural Engineering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Advanced Reinforced Concrete Structures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Concrete Technology:</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Concrete as structural material, strength of concrete and its significance, Strength porosity relationship, Factors effecting compressive strength, Behavior of concrete under stress states, Durability of concrete and its significance,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Sulphate</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attack, Alkali aggregate reaction, Corrosion of embedded steel in concrete and concrete deterioration due to corrosion of steel and its preventive measures.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of Slender Columns:</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Concentrically loaded slender columns, eccentrically loaded slender columns, Slender columns subjected to axial and transverse loads, Structural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behaviour</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of columns in braced and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unbraced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frames,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Codal</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procedure for design of slender columns.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Flat Slabs:</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Elements of flat slabs,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Codal</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procedure for design of flat slabs,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Behaviour</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of flat slab in shear, One way and two way shear, Opening in flat slabs, Effect of pattern loading in flat slabs.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Design of Beam Column Joints:</a:t>
            </a:r>
            <a:r>
              <a:rPr kumimoji="0" lang="en-US" sz="13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Types of joints, Joints in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maltistoreyed</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buildings, Forces acting on joints, Design of joints.</a:t>
            </a:r>
            <a:endParaRPr kumimoji="0" lang="en-US" sz="1300" b="0" i="0" u="none"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3962400" y="838200"/>
            <a:ext cx="1092559"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1066800"/>
            <a:ext cx="9144000"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Dynamic of Structures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Single Degree of Freedom Systems:</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Fundamental, Mass spring damper system, Analysis of free vibrations, Response to harmonic loading, periodic loading, Impulsive loading and general dynamic loading.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Generalised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SDOF, Vibration analysis by Rayleigh method.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Multi Degree of Freedom Systems:</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Two degree of freedom system –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undamped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free &amp; forced.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Multidegree</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of freedom system-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undamped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Holter</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method,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Stodola’method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Orthogonality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condition, Damped system. Dynamic analysis and Response- Modal Analysis, Response spectrum analysis, Rayleigh’s-</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Rit</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z method.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Structures with Distributed Mass and Load:</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Axial, shear and transverse vibration due to bending of beams, Uniform shear beam, Beam in bending, Numerical techniques for shear beam, Bending of beams, Forced vibration, Plates or slabs subjected to normal loads.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Earthquake Motion and Response:</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Introduction, Strong motion earthquake, Numerical method for spectra, Elastic spectra, Ground velocity and displacement, Inelastic spectra, Equivalent linear system, Comparison of an elastic and inelastic system.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A seismic Design of Structures:</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data and philosophy of design, Seismic co-efficient, permissible increase in stress and load factor for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multistoreyed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buildings, Base shear, Fundamental time period of buildings, Distribution of forces along the height, Dynamic analysis using IS: 13912, Earthquake resistant construction of buildings, Ductility provision in reinforced concrete construction of structures, Design of water towers, Stack like structures. </a:t>
            </a:r>
            <a:endParaRPr kumimoji="0" lang="en-US" sz="1300" b="0" i="0" u="none" strike="noStrike" cap="none" normalizeH="0" baseline="0" dirty="0" smtClean="0">
              <a:ln>
                <a:noFill/>
              </a:ln>
              <a:solidFill>
                <a:schemeClr val="tx1"/>
              </a:solidFill>
              <a:effectLst/>
              <a:latin typeface="+mj-lt"/>
              <a:cs typeface="Arial" pitchFamily="34" charset="0"/>
            </a:endParaRPr>
          </a:p>
        </p:txBody>
      </p:sp>
      <p:sp>
        <p:nvSpPr>
          <p:cNvPr id="70658" name="Rectangle 2"/>
          <p:cNvSpPr>
            <a:spLocks noChangeArrowheads="1"/>
          </p:cNvSpPr>
          <p:nvPr/>
        </p:nvSpPr>
        <p:spPr bwMode="auto">
          <a:xfrm>
            <a:off x="0" y="4343400"/>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Advanced Steel Structures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Concept of Plastic Design:</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Introduction, Theory of plastic bending, Assumptions, Bending of rectangular section, Plastic hinge, Redistribution of moments, Computation of plastic moment, Shape factor, Overload factor, Method of plastic analysis :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Statical</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Method, Mechanism method, Upper bound, Lower bound and uniqueness theorem, Partial, Complete and over complete failure of indeterminate structures. </a:t>
            </a:r>
            <a:endParaRPr kumimoji="0" lang="en-US" sz="1300" b="0" i="0" u="none" strike="noStrike" cap="none" normalizeH="0" baseline="0" dirty="0" smtClean="0">
              <a:ln>
                <a:noFill/>
              </a:ln>
              <a:solidFill>
                <a:schemeClr val="tx1"/>
              </a:solidFill>
              <a:effectLst/>
              <a:latin typeface="+mj-lt"/>
              <a:cs typeface="Arial" pitchFamily="34" charset="0"/>
            </a:endParaRPr>
          </a:p>
          <a:p>
            <a:pPr lvl="0" algn="just" defTabSz="914400" fontAlgn="base">
              <a:spcBef>
                <a:spcPct val="0"/>
              </a:spcBef>
              <a:spcAft>
                <a:spcPct val="0"/>
              </a:spcAf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Plastic Analysis of Frames:</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Plastic analysis of portal frames subjected to transverse and lateral loads, Analysis of gable frames, Analysis of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multibay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multistoreyed</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frames, Moment balancing method.</a:t>
            </a:r>
            <a:r>
              <a:rPr lang="en-US" sz="1300" dirty="0" smtClean="0">
                <a:solidFill>
                  <a:srgbClr val="000000"/>
                </a:solidFill>
                <a:ea typeface="Calibri" pitchFamily="34" charset="0"/>
                <a:cs typeface="Times New Roman" pitchFamily="18" charset="0"/>
              </a:rPr>
              <a:t> Deflections:</a:t>
            </a:r>
            <a:r>
              <a:rPr lang="en-US" sz="1300" i="1" dirty="0" smtClean="0">
                <a:solidFill>
                  <a:srgbClr val="000000"/>
                </a:solidFill>
                <a:ea typeface="Calibri" pitchFamily="34" charset="0"/>
                <a:cs typeface="Times New Roman" pitchFamily="18" charset="0"/>
              </a:rPr>
              <a:t> </a:t>
            </a:r>
            <a:r>
              <a:rPr lang="en-US" sz="1300" dirty="0" smtClean="0">
                <a:solidFill>
                  <a:srgbClr val="000000"/>
                </a:solidFill>
                <a:ea typeface="Calibri" pitchFamily="34" charset="0"/>
                <a:cs typeface="Times New Roman" pitchFamily="18" charset="0"/>
              </a:rPr>
              <a:t>Assumption, Calculation of deflection at ultimate loads, Deflection at working loads, Rotation capacity. Secondary Design Consideration:</a:t>
            </a:r>
            <a:r>
              <a:rPr lang="en-US" sz="1300" i="1" dirty="0" smtClean="0">
                <a:solidFill>
                  <a:srgbClr val="000000"/>
                </a:solidFill>
                <a:ea typeface="Calibri" pitchFamily="34" charset="0"/>
                <a:cs typeface="Times New Roman" pitchFamily="18" charset="0"/>
              </a:rPr>
              <a:t> </a:t>
            </a:r>
            <a:r>
              <a:rPr lang="en-US" sz="1300" dirty="0" smtClean="0">
                <a:solidFill>
                  <a:srgbClr val="000000"/>
                </a:solidFill>
                <a:ea typeface="Calibri" pitchFamily="34" charset="0"/>
                <a:cs typeface="Times New Roman" pitchFamily="18" charset="0"/>
              </a:rPr>
              <a:t>General, Influence of axial force on the plastic moment, Influence of shear force, Local buckling of flanges and webs, Lateral buckling.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300" dirty="0" smtClean="0">
              <a:solidFill>
                <a:srgbClr val="000000"/>
              </a:solidFill>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300" dirty="0" smtClean="0">
              <a:solidFill>
                <a:srgbClr val="000000"/>
              </a:solidFill>
              <a:latin typeface="+mj-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1219200"/>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Advanced Structural Analysis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Stiffness Method:</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Basis of stiffness method, Influence coefficients, Kinematic indeterminacy, Degree of freedom, Action displacement relationship, Direct stiffness approach, Transformation of axes system, Representing the imposed loads as nodal loads, Elastic supports, Support displacements, Application to various type of structures e.g. Continuous beams, Trusses, Frames and grids, Temperature effects.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Flexibility Method:</a:t>
            </a:r>
            <a:r>
              <a:rPr kumimoji="0" lang="en-US" sz="1300" b="0" i="1"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Particular solution, Complimentary solution, Compatibility equations, Flexibility coefficients, Application of complimentary energy principles, Basis of the method, Numerical integration for flexibility coefficients, Application to various type of structures, Elastics supports, Supports displacement, Temperature shrinkage, Imperfect fit, Analysis of pin jointed trusses, Rigid frames.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Finite Element Method:</a:t>
            </a:r>
            <a:r>
              <a:rPr kumimoji="0" lang="en-US" sz="13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Introduction, Basic steps in finite element method, Coordinate systems, Rotation of axes, Shape functions, Elements stiffness matrix and load vector, Triangular element in plane stress and strain, Numerical integration,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Isoperametric</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elements, Rectangular elements in plate flexure, Triangular element in plate flexure, Rectangular element in plane stress and bending combined, Computer programs for these elements.</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990600"/>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rgbClr val="000000"/>
                </a:solidFill>
                <a:effectLst/>
                <a:latin typeface="+mj-lt"/>
                <a:ea typeface="Calibri" pitchFamily="34" charset="0"/>
                <a:cs typeface="Times New Roman" pitchFamily="18" charset="0"/>
              </a:rPr>
              <a:t>B: Highways Engineering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Geometric Design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Geometric design standards of Highways: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Controls and Criteria for geometric design, basic requirements, Design vehicle, Design of capacity, level of service, design of camber, design methods used in field, design of cross-section elements, design and analysis of different sight distances IRC specifications for design.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of Horizontal Alignment:</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and analysis of super elevation, methods for eliminating camber and buildings super elevation in the field, design of extra widening, methods for providing extra widening in the field, design of transition, design of combined curve, IRC specifications for design.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of Vertical Alignment:</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of gradients, basic criteria and methods for designing summit and &amp; valley vertical curves, IRC specification for design.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Geometric Design of Inter-sections: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elements of intersections, elaborate design of rotary intersection, grade separated intersections, median separators.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Pavement Analysis &amp; Design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Importance and functions of various components of pavement structures, concept of wheel loads and tandem axles, ESWL, vehicle damage factors.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of Flexible pavements: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CBR method of flexible pavement design. Old concepts to be recent concept by IRC-37-2001, Design by group index method, Design of low cost roads.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of rigid pavement:</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Factors affecting, Analysis of stresses, equivalent wheel load,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Westergaard’s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analysis, IRC design guidelines, design of joints, tie bars, dowel bars, CRCP, FRC and pre-stressed concrete pavements.</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1295400"/>
            <a:ext cx="9144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Highway Materials Design &amp; Construction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Bituminous materials and mixes: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Terminology, classification, distillation, grades, asphalts and tars, testing methods and specifications, bitumen aggregate interactive mechanism, design of bituminous mixes.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Intermediate and high type bituminous pavements: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Concept of macadam roads, Bituminous surface treatments, Road mix and bituminous plant mixes, bituminous bound macadam, asphalt and concrete, Bituminous concrete laying procedures, use of admixtures, construction methods and machinery.</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Rigid pavements:</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Base course function, design of pavement grade mixes, Construction equipment, methods, quality control and procedures, pumping, joint fillers and sealants, mix selection, compaction methods and construction procedures for reinforced and pre-stressed pavements.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Advanced Traffic Engineering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Introduction:</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Traffic characteristics, PIEV theory, Traffic flow Characteristics, capacity and level of service concept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Traffic studies: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Traffic Volume, spot speed, speed &amp; delay, axle load surveys, Origin &amp; Destination study, sampling techniques, presentation of traffic data, analysis and applications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Traffic facilities design:</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Design of parking facilities, Design of lighting and terminal facilities.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Traffic Operations and Control:</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Traffic regulation, Traffic control devices i.e. signs and markings, design of traffic signals.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Traffic Safety:</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Effect of road conditions on traffic safety, Accident study, presentation and analysis of traffic data, improvement measures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Intelligent Transport System:</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Highway communication, automatic vehicle detection, electronic toll collection system, advanced driver information system, simulation of traffic systems.</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838200"/>
            <a:ext cx="9144000"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rgbClr val="000000"/>
                </a:solidFill>
                <a:effectLst/>
                <a:latin typeface="+mj-lt"/>
                <a:ea typeface="Calibri" pitchFamily="34" charset="0"/>
                <a:cs typeface="Times New Roman" pitchFamily="18" charset="0"/>
              </a:rPr>
              <a:t>C: Environmental Engineering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Environmental Chemistry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Basic concepts of chemistry involved in water &amp; wastewater analysis: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Basic concepts of General chemistry, Physical chemistry, Equilibrium chemistry, Organic chemistry, Bio chemistry, Colloidal chemistry, Nuclear chemistry. Basic concepts of quantitative chemistry: Sampling Gravimetric analysis, Volumetric analysis,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Colourimetry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Spectrophotometry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Industrial Methods of Analysis, Optical Methods; Electric Methods Chromatographic methods.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Chemistry of Turbidity,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colour</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pH, Acidity, Alkalinity Hardness, Residual chlorine, Chlorides, Dissolved oxygen, BOD, COD, Nitrogen, Oil and Grease.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Advanced Wastewater Treatment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Quality characteristics of wastewaters. Physical, chemical &amp; Biological water quality parameters. Water quality requirement; Stream Standards, Potable water standards and waster water Influent standards,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Physico</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chemical processes involved in Waste water treatment;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Sedimentation, Coagulation &amp; Flocculation, various types of setting, settling tank; principle and design, Grit chamber; principle, types and design aspects. Filtration: Theory, methods of filtration and their modified forms.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Disinfections:</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Objective and different methods. Organic impurities of waste water, composition of waster water, biological treatment, aerobic and anaerobic processes. Microorganisms in biological treatment and their metabolic kinetics. Kinetics of plug flow and complete mix reactors.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ASP and its modifications, aeration, objective and methods, design of aeration devices.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Bio-filters: various types, Trickling filters and their design. Sludge handling and disposal; Sludge types and composition. Various methods of sludge treatment. Sludge digestion tanks. Disposal of sludge. Tertiary treatment of wastewater: objective and methods.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1066800"/>
            <a:ext cx="914400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Air Pollution &amp; Control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Introduction, Atmospheric composition, Origin of air pollution, Global implications of air pollution, Classification of air pollutants, Particulars, Hydrocarbons and Gaseous air pollutants. Sources of air pollutants and their health effects. Meteorological aspects of air pollution, Influence of Meteorological aspects on Air Quality: Lapse rate and Dispersions, Wind and Dispersions, Moisture and dispersion, modeling.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Air Pollution sampling:</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Ambient and stack sampling, Ambient Air Quality Monitoring, Engineered systems of air pollution Control: Atmospheric cleansing process, approaches to contaminant control. Control devices for particulate contaminant and gaseous contaminants.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Environmental Pollution &amp; Management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Water Pollution:</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Components of water, hydrological cycle and water budget equation, Effects of Environmental Pollution on components of hydrological cycle.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Classification of water pollutants and their sources, Types of water pollution, Sources of water pollution and effect of polluted waters on environment and health. Consequences of polluted water disposal on land, rivers and lakes.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Self purification of river and impoundments. Do sag curve and self purification models.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Eutrophication</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of lakes; Ground water pollution, Causes and consequences, Artificial recharging of ground waters.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Noise Pollution:</a:t>
            </a: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Noise &amp; Noise pollution definitions Physical parameters of Noise pollution, Sources and health effects of Noise pollution. Strategies for noise pollution control; Control at sources and control at path. Case studies of Noise Pollution and its control.</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825579"/>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 Geotechnical Engineering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Origin and Classification of soils, and Phase Relationships, Clay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minerology</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Diffuse double layer, Compaction Effective Stress Principle, Permeability, Seepage pressure, Quick sand condition,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Pheratic</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lines, Flow nets, Compressibility,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Terzaghi’s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Consolidation Theory, Shear Strength, Shear Strength Parameters – total stress and effective stress,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Mohrs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Circle, Failure Envelope, Stress path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Site Exploration: Methods of soil exploration with relative merits and demerits, Depth and spacing of bore holes, Standard penetration tests, Plate load tests, Static cone penetration tests etc.</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Bearing Capacity: Bearing capacity theories, corrections for size, shape, depth, eccentricity of loading, water table etc., Presumptive bearing capacities,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Codal</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provisions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Lateral earth Pressure: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Rankine’s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and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Coloumb’s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theories, Earth pressure computation in different soils and surcharge load,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Rebhnann’s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and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Culmann’s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construction. Design considerations of earth retaining structures.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Foundations: Shallow Foundations, Pile Foundations (including under-reamed piles),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Cassion</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and Well foundations; Design considerations,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Codal</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provisions, Layered soils. Choice of shear strength parameters, Total and differential settlement. Stress distribution, Consolidation settlement in clays (with correction factors), Immediate settlement, Settlement in sands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Slope Stability: Finite and infinite slopes, Critical failure surface, factor of safety, Causes of failure in earthen dams and remedial measures.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Ground Improvement: Mechanical soil stabilization, Mixing additives, Compaction piles, compaction by dynamic loads, Pre-loading using sand drain, Reinforced soil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Soil Dynamics: Engineering problems involving soil dynamics; Dynamic loading, Role of inertia; Theory of Vibrations, Types of machine foundations, Design criteria for machine foundations,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Codal</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provisions.</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28697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0000"/>
                </a:solidFill>
                <a:effectLst/>
                <a:latin typeface="+mj-lt"/>
                <a:ea typeface="Calibri" pitchFamily="34" charset="0"/>
                <a:cs typeface="Times New Roman" pitchFamily="18" charset="0"/>
              </a:rPr>
              <a:t>F: Water Resources / Irrigation Engineering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Advanced Hydrology: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Introduction Precipitation, Water Losses, Runoff,</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Estimation of average monthly and annual runoff, rainfall - runoff relationships.  Analysis of data , Supplementing missing data, consistency of record, hyetograph, mass curve analysis, depth areas duration analysis. Rainfall frequency analysis, estimation of evaporation and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evapotranspiration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Synthetic unit hydrograph, S- curve, Unit hydrograph of varied durations, Instantaneous unit hydrograph, conceptual models,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Design Flood, Flood Forecasting Hydrologic Models.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Fluid Mechanics: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Equations of motion in general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orthogoral</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coordinate system,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Kinematics of Flow, Hydrodynamics, Boundary Layer Theory,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Laminar boundary layer, turbulent boundary layer; stability analysis of the boundary layer</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Laminar Flow, Turbulent Flow,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Dimensional analysis, similitude and model testing.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Open Channel Flow:</a:t>
            </a: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Fluid Flow Concepts, Classification of channels basic equation; Uniform flow in rigid boundary channels, Shear stress and its distribution, conveyance of a channel, relation with depth;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Gradually</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varied flow-types and governing equation, non-Prismatic channels; Hydraulic Jumps, Forced hydraulic Jump, Jump in rectangular and nonrectangular channels; Channel Controls,</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Transitions,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Unsteady flow, Waves, Celerity of a wave, Surge, Method of characteristics, Flood Routing</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Water Resources &amp; Planning:</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Project Planning, Resources Planning, System </a:t>
            </a:r>
            <a:r>
              <a:rPr kumimoji="0" lang="en-US" sz="1300" b="0" i="0" u="none" strike="noStrike" cap="none" normalizeH="0" baseline="0" dirty="0" err="1" smtClean="0">
                <a:ln>
                  <a:noFill/>
                </a:ln>
                <a:solidFill>
                  <a:srgbClr val="000000"/>
                </a:solidFill>
                <a:effectLst/>
                <a:latin typeface="+mj-lt"/>
                <a:ea typeface="Calibri" pitchFamily="34" charset="0"/>
                <a:cs typeface="Times New Roman" pitchFamily="18" charset="0"/>
              </a:rPr>
              <a:t>Engg</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Earth and Concrete dam,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Types of dams:- Rigid dams, Gravity dams, Arch and buttress dams, Basic principles of design and details of construction, </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Project Economic.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Operation of reservoirs. Water management Policy during droughts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Irrigation &amp; Drainage design:</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Soil &amp; Soil Fertility, Water Requirement of crops, Irrigation methods, Management of Irrigation systems, Irrigation works, Water Logging, Drainage, Design of Drainage system.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Salinity of soil. Salinity control. Quality of irrigation water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mj-lt"/>
                <a:ea typeface="Calibri" pitchFamily="34" charset="0"/>
                <a:cs typeface="Times New Roman" pitchFamily="18" charset="0"/>
              </a:rPr>
              <a:t>Ground Water Engineering:</a:t>
            </a:r>
            <a:r>
              <a:rPr kumimoji="0" lang="en-US" sz="1300" b="0" i="0" u="none" strike="noStrike" cap="none" normalizeH="0" baseline="0" dirty="0" smtClean="0">
                <a:ln>
                  <a:noFill/>
                </a:ln>
                <a:solidFill>
                  <a:srgbClr val="000000"/>
                </a:solidFill>
                <a:effectLst/>
                <a:latin typeface="+mj-lt"/>
                <a:ea typeface="Calibri" pitchFamily="34" charset="0"/>
                <a:cs typeface="Times New Roman" pitchFamily="18" charset="0"/>
              </a:rPr>
              <a:t> Ground water in Hydrologic cycle, Ground Water-Inventory, Flow into Well, Construction of Wells, Shallow Well, Replenishment of Ground Water, Investigation of Ground Water, Ground Water Management,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Techniques of artificial recharge, Sea water intrusion into coastal aquifers, multiple well systems ground water development and management.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Water Power Engineering: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Development of water power, Estimation of Hydropower potential, Comparison of Hydro, thermal and nuclear power, Flow duration curve, firm power, secondary power, Load and Load duration curves, Load factor, Classification of hydropower plants, Penstocks:- Alignment, types of penstocks, economic diameter of penstocks.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1071801"/>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Discipline: Computer Science &amp; </a:t>
            </a:r>
            <a:r>
              <a:rPr kumimoji="0" lang="en-US" sz="15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Engg</a:t>
            </a:r>
            <a:r>
              <a:rPr kumimoji="0" lang="en-US"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 II</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to CSE</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Artificial Intelligence &amp; Soft Computing</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Natural language processing, Machine Learning and Neural Networks, Fuzzy Systems, Pattern Recognition and Text Processing, Intelligent systems and their applications, Intelligent interfaces. Swarm Intelligence, Genetic Algorithm. Robotics and Kinematics.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System Programming and Principles of Programming languages</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Functional and logic  programming languages, Theory of programming languages , Programming Environments,  Translators for Declarative and Functional Languages, Analysis and implementation of  functional and logic programming languages, Automatic Generation of Compilers, Compilers for Non conventional Architectures, Code Optimization, Theory of code optimization; Optimizing and parallelizing compilers , Complexity Theory, Logic in Computer Science, Algorithmic information theory, Computational number theory, Applications of grid Computing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Computer Graphics</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Computer Vision and Image Understanding, Computer aided graphics design, High Performance computing, Visualization; Rendering, Image and video retrieval; motion capture; point based methods, Virtual Reality.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Operating Systems</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Processes, Intercrosses communication, Memory management, Concurrent processing, synchronization, Scheduling, File systems, Protection and Security, Distributed Operating System. Real time operating System, Network Operating System.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Simulation &amp; Modeling</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Statistical independence, Bernoulli Process, Renewal Process, Random Incidence, Markov Modulated Bernoulli Process, Irreducible Finite Chains with A periodic  States, Discrete-Time Birth-Death Processes, Markov property, Finite Markov Chains, </a:t>
            </a: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ontinuous</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time Markov chain, Hidden Markov Model. Characteristics of queuing system, Poisson’s  formula, breadth-death system, equilibrium of queuing system, analysis of M/M/1 queues, FSM, Petri-net Model.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Web Engineering</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Web Engineering Models, Web Servers , Architecture of browser and search engines, Web Security issues , security audit of websites , web effort estimation , productivity ,Measurement , Quality usability and reliability ,Semantic web, Ontology .XML , HTML , DHTML, SGML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304800" y="9906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371600"/>
          <a:ext cx="8686800" cy="1889760"/>
        </p:xfrm>
        <a:graphic>
          <a:graphicData uri="http://schemas.openxmlformats.org/drawingml/2006/table">
            <a:tbl>
              <a:tblPr/>
              <a:tblGrid>
                <a:gridCol w="381000"/>
                <a:gridCol w="1498228"/>
                <a:gridCol w="2281804"/>
                <a:gridCol w="1602256"/>
                <a:gridCol w="2923512"/>
              </a:tblGrid>
              <a:tr h="365760">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1200" b="1" dirty="0">
                          <a:latin typeface="Times New Roman"/>
                          <a:ea typeface="Times New Roman"/>
                          <a:cs typeface="Times New Roman"/>
                        </a:rPr>
                        <a:t>UGC/CSIR (JRF)/NET/GATE/SLET, other Fellowship Examination Details</a:t>
                      </a:r>
                      <a:endParaRPr lang="en-US" sz="1200" dirty="0">
                        <a:latin typeface="Times New Roman"/>
                        <a:ea typeface="Times New Roman"/>
                        <a:cs typeface="Times New Roman"/>
                      </a:endParaRPr>
                    </a:p>
                  </a:txBody>
                  <a:tcPr marL="61023" marR="6102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marL="0" marR="0" algn="ctr">
                        <a:spcBef>
                          <a:spcPts val="0"/>
                        </a:spcBef>
                        <a:spcAft>
                          <a:spcPts val="0"/>
                        </a:spcAft>
                      </a:pPr>
                      <a:r>
                        <a:rPr lang="en-US" sz="1200" b="1" dirty="0" smtClean="0">
                          <a:latin typeface="Times New Roman"/>
                          <a:ea typeface="Times New Roman"/>
                          <a:cs typeface="Times New Roman"/>
                        </a:rPr>
                        <a:t>S. N.</a:t>
                      </a:r>
                      <a:endParaRPr lang="en-US" sz="1200" b="1"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Name of Examination</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Examination Discipline</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Year</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Result</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200">
                          <a:latin typeface="Times New Roman"/>
                          <a:ea typeface="Times New Roman"/>
                          <a:cs typeface="Times New Roman"/>
                        </a:rPr>
                        <a:t>1</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200">
                          <a:latin typeface="Times New Roman"/>
                          <a:ea typeface="Times New Roman"/>
                          <a:cs typeface="Times New Roman"/>
                        </a:rPr>
                        <a:t>2</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200">
                          <a:latin typeface="Times New Roman"/>
                          <a:ea typeface="Times New Roman"/>
                          <a:cs typeface="Times New Roman"/>
                        </a:rPr>
                        <a:t>3</a:t>
                      </a: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304801" y="3429000"/>
          <a:ext cx="8686798" cy="1511319"/>
        </p:xfrm>
        <a:graphic>
          <a:graphicData uri="http://schemas.openxmlformats.org/drawingml/2006/table">
            <a:tbl>
              <a:tblPr/>
              <a:tblGrid>
                <a:gridCol w="384372"/>
                <a:gridCol w="775547"/>
                <a:gridCol w="564220"/>
                <a:gridCol w="2500828"/>
                <a:gridCol w="779049"/>
                <a:gridCol w="1203988"/>
                <a:gridCol w="2478794"/>
              </a:tblGrid>
              <a:tr h="365760">
                <a:tc>
                  <a:txBody>
                    <a:bodyPr/>
                    <a:lstStyle/>
                    <a:p>
                      <a:pPr marL="0" marR="0">
                        <a:spcBef>
                          <a:spcPts val="0"/>
                        </a:spcBef>
                        <a:spcAft>
                          <a:spcPts val="0"/>
                        </a:spcAft>
                      </a:pPr>
                      <a:r>
                        <a:rPr lang="en-US" sz="1200" b="1" dirty="0">
                          <a:latin typeface="Times New Roman"/>
                          <a:ea typeface="Times New Roman"/>
                          <a:cs typeface="Times New Roman"/>
                        </a:rPr>
                        <a:t>12.</a:t>
                      </a:r>
                      <a:endParaRPr lang="en-US" sz="1200" dirty="0">
                        <a:latin typeface="Times New Roman"/>
                        <a:ea typeface="Times New Roman"/>
                        <a:cs typeface="Times New Roman"/>
                      </a:endParaRPr>
                    </a:p>
                  </a:txBody>
                  <a:tcPr marL="60875" marR="60875" marT="0" marB="0">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marL="0" marR="0">
                        <a:spcBef>
                          <a:spcPts val="0"/>
                        </a:spcBef>
                        <a:spcAft>
                          <a:spcPts val="0"/>
                        </a:spcAft>
                      </a:pPr>
                      <a:r>
                        <a:rPr lang="en-US" sz="1200" b="1">
                          <a:latin typeface="Times New Roman"/>
                          <a:ea typeface="Times New Roman"/>
                          <a:cs typeface="Times New Roman"/>
                        </a:rPr>
                        <a:t>Working/Research Experience/Teaching Experience</a:t>
                      </a:r>
                      <a:endParaRPr lang="en-US" sz="1200">
                        <a:latin typeface="Times New Roman"/>
                        <a:ea typeface="Times New Roman"/>
                        <a:cs typeface="Times New Roman"/>
                      </a:endParaRPr>
                    </a:p>
                  </a:txBody>
                  <a:tcPr marL="60875" marR="6087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200">
                        <a:latin typeface="Times New Roman"/>
                        <a:ea typeface="Times New Roman"/>
                        <a:cs typeface="Times New Roman"/>
                      </a:endParaRPr>
                    </a:p>
                  </a:txBody>
                  <a:tcPr marL="60875" marR="60875" marT="0" marB="0">
                    <a:lnL>
                      <a:noFill/>
                    </a:lnL>
                    <a:lnR>
                      <a:noFill/>
                    </a:lnR>
                    <a:lnT>
                      <a:noFill/>
                    </a:lnT>
                    <a:lnB w="12700" cap="flat" cmpd="sng" algn="ctr">
                      <a:solidFill>
                        <a:srgbClr val="000000"/>
                      </a:solidFill>
                      <a:prstDash val="solid"/>
                      <a:round/>
                      <a:headEnd type="none" w="med" len="med"/>
                      <a:tailEnd type="none" w="med" len="med"/>
                    </a:lnB>
                  </a:tcPr>
                </a:tc>
              </a:tr>
              <a:tr h="198973">
                <a:tc rowSpan="2">
                  <a:txBody>
                    <a:bodyPr/>
                    <a:lstStyle/>
                    <a:p>
                      <a:pPr marL="0" marR="0" algn="ctr">
                        <a:spcBef>
                          <a:spcPts val="0"/>
                        </a:spcBef>
                        <a:spcAft>
                          <a:spcPts val="0"/>
                        </a:spcAft>
                      </a:pPr>
                      <a:r>
                        <a:rPr lang="en-US" sz="1200" b="1" dirty="0">
                          <a:latin typeface="Times New Roman"/>
                          <a:ea typeface="Times New Roman"/>
                          <a:cs typeface="Times New Roman"/>
                        </a:rPr>
                        <a:t>S.</a:t>
                      </a:r>
                      <a:endParaRPr lang="en-US" sz="1200" dirty="0">
                        <a:latin typeface="Times New Roman"/>
                        <a:ea typeface="Times New Roman"/>
                        <a:cs typeface="Times New Roman"/>
                      </a:endParaRPr>
                    </a:p>
                    <a:p>
                      <a:pPr marL="0" marR="0" algn="ctr">
                        <a:spcBef>
                          <a:spcPts val="0"/>
                        </a:spcBef>
                        <a:spcAft>
                          <a:spcPts val="0"/>
                        </a:spcAft>
                      </a:pPr>
                      <a:r>
                        <a:rPr lang="en-US" sz="1200" b="1" dirty="0">
                          <a:latin typeface="Times New Roman"/>
                          <a:ea typeface="Times New Roman"/>
                          <a:cs typeface="Times New Roman"/>
                        </a:rPr>
                        <a:t>N.</a:t>
                      </a:r>
                      <a:endParaRPr lang="en-US" sz="1200" dirty="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200" dirty="0">
                          <a:latin typeface="Times New Roman"/>
                          <a:ea typeface="Times New Roman"/>
                          <a:cs typeface="Times New Roman"/>
                        </a:rPr>
                        <a:t>Duration</a:t>
                      </a: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1200">
                          <a:latin typeface="Times New Roman"/>
                          <a:ea typeface="Times New Roman"/>
                          <a:cs typeface="Times New Roman"/>
                        </a:rPr>
                        <a:t>Employer</a:t>
                      </a: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200" dirty="0">
                          <a:latin typeface="Times New Roman"/>
                          <a:ea typeface="Times New Roman"/>
                          <a:cs typeface="Times New Roman"/>
                        </a:rPr>
                        <a:t>Post</a:t>
                      </a: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200">
                          <a:latin typeface="Times New Roman"/>
                          <a:ea typeface="Times New Roman"/>
                          <a:cs typeface="Times New Roman"/>
                        </a:rPr>
                        <a:t>Nature of Appointment</a:t>
                      </a: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200">
                          <a:latin typeface="Times New Roman"/>
                          <a:ea typeface="Times New Roman"/>
                          <a:cs typeface="Times New Roman"/>
                        </a:rPr>
                        <a:t>CSVTU, Bhilai Updated seniority list sr. no. with year</a:t>
                      </a: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667">
                <a:tc vMerge="1">
                  <a:txBody>
                    <a:bodyPr/>
                    <a:lstStyle/>
                    <a:p>
                      <a:endParaRPr lang="en-US"/>
                    </a:p>
                  </a:txBody>
                  <a:tcPr/>
                </a:tc>
                <a:tc>
                  <a:txBody>
                    <a:bodyPr/>
                    <a:lstStyle/>
                    <a:p>
                      <a:pPr marL="0" marR="0" algn="ctr">
                        <a:spcBef>
                          <a:spcPts val="0"/>
                        </a:spcBef>
                        <a:spcAft>
                          <a:spcPts val="0"/>
                        </a:spcAft>
                      </a:pPr>
                      <a:r>
                        <a:rPr lang="en-US" sz="1200" dirty="0">
                          <a:latin typeface="Times New Roman"/>
                          <a:ea typeface="Times New Roman"/>
                          <a:cs typeface="Times New Roman"/>
                        </a:rPr>
                        <a:t>From</a:t>
                      </a: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To</a:t>
                      </a: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8973">
                <a:tc>
                  <a:txBody>
                    <a:bodyPr/>
                    <a:lstStyle/>
                    <a:p>
                      <a:pPr marL="0" marR="0">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3">
                <a:tc>
                  <a:txBody>
                    <a:bodyPr/>
                    <a:lstStyle/>
                    <a:p>
                      <a:pPr marL="0" marR="0">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3">
                <a:tc>
                  <a:txBody>
                    <a:bodyPr/>
                    <a:lstStyle/>
                    <a:p>
                      <a:pPr marL="0" marR="0">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304800" y="5105400"/>
          <a:ext cx="8610600" cy="848227"/>
        </p:xfrm>
        <a:graphic>
          <a:graphicData uri="http://schemas.openxmlformats.org/drawingml/2006/table">
            <a:tbl>
              <a:tblPr/>
              <a:tblGrid>
                <a:gridCol w="778256"/>
                <a:gridCol w="3757685"/>
                <a:gridCol w="4074659"/>
              </a:tblGrid>
              <a:tr h="275632">
                <a:tc>
                  <a:txBody>
                    <a:bodyPr/>
                    <a:lstStyle/>
                    <a:p>
                      <a:pPr marL="0" marR="0">
                        <a:spcBef>
                          <a:spcPts val="0"/>
                        </a:spcBef>
                        <a:spcAft>
                          <a:spcPts val="0"/>
                        </a:spcAft>
                      </a:pPr>
                      <a:r>
                        <a:rPr lang="en-US" sz="1100" b="1" dirty="0">
                          <a:latin typeface="Times New Roman"/>
                          <a:ea typeface="Times New Roman"/>
                          <a:cs typeface="Times New Roman"/>
                        </a:rPr>
                        <a:t>13.</a:t>
                      </a:r>
                      <a:endParaRPr lang="en-US" sz="900" dirty="0">
                        <a:latin typeface="Times New Roman"/>
                        <a:ea typeface="Times New Roman"/>
                        <a:cs typeface="Times New Roman"/>
                      </a:endParaRPr>
                    </a:p>
                  </a:txBody>
                  <a:tcPr marL="62955" marR="62955"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100" b="1" dirty="0">
                          <a:latin typeface="Times New Roman"/>
                          <a:ea typeface="Times New Roman"/>
                          <a:cs typeface="Times New Roman"/>
                        </a:rPr>
                        <a:t>Research papers published </a:t>
                      </a:r>
                      <a:r>
                        <a:rPr lang="en-US" sz="1100" b="1" i="1" dirty="0">
                          <a:latin typeface="Times New Roman"/>
                          <a:ea typeface="Times New Roman"/>
                          <a:cs typeface="Times New Roman"/>
                        </a:rPr>
                        <a:t>(Please provide detail in a separate sheet)</a:t>
                      </a:r>
                      <a:endParaRPr lang="en-US" sz="900" dirty="0">
                        <a:latin typeface="Times New Roman"/>
                        <a:ea typeface="Times New Roman"/>
                        <a:cs typeface="Times New Roman"/>
                      </a:endParaRPr>
                    </a:p>
                  </a:txBody>
                  <a:tcPr marL="62955" marR="6295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342900">
                <a:tc gridSpan="2">
                  <a:txBody>
                    <a:bodyPr/>
                    <a:lstStyle/>
                    <a:p>
                      <a:pPr marL="0" marR="0" algn="ctr">
                        <a:spcBef>
                          <a:spcPts val="0"/>
                        </a:spcBef>
                        <a:spcAft>
                          <a:spcPts val="0"/>
                        </a:spcAft>
                      </a:pPr>
                      <a:r>
                        <a:rPr lang="en-US" sz="1100" dirty="0">
                          <a:latin typeface="Times New Roman"/>
                          <a:ea typeface="Times New Roman"/>
                          <a:cs typeface="Times New Roman"/>
                        </a:rPr>
                        <a:t>No. of Research Papers published in Journal</a:t>
                      </a:r>
                      <a:endParaRPr lang="en-US" sz="900" dirty="0">
                        <a:latin typeface="Times New Roman"/>
                        <a:ea typeface="Times New Roman"/>
                        <a:cs typeface="Times New Roman"/>
                      </a:endParaRPr>
                    </a:p>
                  </a:txBody>
                  <a:tcPr marL="62955" marR="62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100" dirty="0">
                          <a:latin typeface="Times New Roman"/>
                          <a:ea typeface="Times New Roman"/>
                          <a:cs typeface="Times New Roman"/>
                        </a:rPr>
                        <a:t>No. of Research Papers presented in Conference</a:t>
                      </a:r>
                      <a:endParaRPr lang="en-US" sz="900" dirty="0">
                        <a:latin typeface="Times New Roman"/>
                        <a:ea typeface="Times New Roman"/>
                        <a:cs typeface="Times New Roman"/>
                      </a:endParaRPr>
                    </a:p>
                  </a:txBody>
                  <a:tcPr marL="62955" marR="62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695">
                <a:tc gridSpan="2">
                  <a:txBody>
                    <a:bodyPr/>
                    <a:lstStyle/>
                    <a:p>
                      <a:pPr marL="0" marR="0">
                        <a:spcBef>
                          <a:spcPts val="0"/>
                        </a:spcBef>
                        <a:spcAft>
                          <a:spcPts val="0"/>
                        </a:spcAft>
                      </a:pPr>
                      <a:endParaRPr lang="en-US" sz="900">
                        <a:latin typeface="Times New Roman"/>
                        <a:ea typeface="Times New Roman"/>
                        <a:cs typeface="Times New Roman"/>
                      </a:endParaRPr>
                    </a:p>
                  </a:txBody>
                  <a:tcPr marL="62955" marR="62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900" dirty="0">
                        <a:latin typeface="Times New Roman"/>
                        <a:ea typeface="Times New Roman"/>
                        <a:cs typeface="Times New Roman"/>
                      </a:endParaRPr>
                    </a:p>
                  </a:txBody>
                  <a:tcPr marL="62955" marR="62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381000" y="6172200"/>
            <a:ext cx="8991600" cy="461659"/>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US" sz="1200" b="1" dirty="0" smtClean="0">
                <a:latin typeface="Arial" pitchFamily="34" charset="0"/>
                <a:ea typeface="Times New Roman" pitchFamily="18" charset="0"/>
                <a:cs typeface="Arial" pitchFamily="34" charset="0"/>
              </a:rPr>
              <a:t>14.   Are you pursuing any course currently, if yes gives details </a:t>
            </a:r>
            <a:endParaRPr lang="en-GB" sz="1200" b="1" dirty="0" smtClean="0">
              <a:latin typeface="Arial" pitchFamily="34" charset="0"/>
              <a:ea typeface="Times New Roman" pitchFamily="18" charset="0"/>
              <a:cs typeface="Arial" pitchFamily="34" charset="0"/>
            </a:endParaRPr>
          </a:p>
          <a:p>
            <a:pPr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a:t>
            </a:r>
          </a:p>
        </p:txBody>
      </p:sp>
      <p:graphicFrame>
        <p:nvGraphicFramePr>
          <p:cNvPr id="6" name="Table 5"/>
          <p:cNvGraphicFramePr>
            <a:graphicFrameLocks noGrp="1"/>
          </p:cNvGraphicFramePr>
          <p:nvPr/>
        </p:nvGraphicFramePr>
        <p:xfrm>
          <a:off x="5334000" y="6096000"/>
          <a:ext cx="1676401" cy="304800"/>
        </p:xfrm>
        <a:graphic>
          <a:graphicData uri="http://schemas.openxmlformats.org/drawingml/2006/table">
            <a:tbl>
              <a:tblPr/>
              <a:tblGrid>
                <a:gridCol w="538113"/>
                <a:gridCol w="284024"/>
                <a:gridCol w="538113"/>
                <a:gridCol w="316151"/>
              </a:tblGrid>
              <a:tr h="304800">
                <a:tc>
                  <a:txBody>
                    <a:bodyPr/>
                    <a:lstStyle/>
                    <a:p>
                      <a:pPr marL="0" marR="0" algn="l">
                        <a:spcBef>
                          <a:spcPts val="0"/>
                        </a:spcBef>
                        <a:spcAft>
                          <a:spcPts val="0"/>
                        </a:spcAft>
                      </a:pPr>
                      <a:r>
                        <a:rPr lang="en-US" sz="1200" b="1" dirty="0">
                          <a:latin typeface="Times New Roman"/>
                          <a:ea typeface="Times New Roman"/>
                          <a:cs typeface="Times New Roman"/>
                        </a:rPr>
                        <a:t>Yes</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latin typeface="Times New Roman"/>
                          <a:ea typeface="Times New Roman"/>
                          <a:cs typeface="Times New Roman"/>
                        </a:rPr>
                        <a:t>No</a:t>
                      </a: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1" descr="C:\Documents and Settings\Administrator\My Documents\My Pictures\CSVTU_Logo.jpg"/>
          <p:cNvPicPr>
            <a:picLocks noChangeAspect="1" noChangeArrowheads="1"/>
          </p:cNvPicPr>
          <p:nvPr/>
        </p:nvPicPr>
        <p:blipFill>
          <a:blip r:embed="rId2" cstate="print"/>
          <a:srcRect/>
          <a:stretch>
            <a:fillRect/>
          </a:stretch>
        </p:blipFill>
        <p:spPr bwMode="auto">
          <a:xfrm>
            <a:off x="7696200" y="533400"/>
            <a:ext cx="12954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175260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Discipline: Information Technology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 II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to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NewRoman"/>
              </a:rPr>
              <a:t>IT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Web technology &amp; E Commerce</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Electronic Commerce and physical Commerce, Different type of e-commerce, e-commerce scenarios, advantages of e-commerce. Business models: Feature of B2B e-commerce, Business models, Integration. E-Services: category of e-services, Web- enabled services, Matchmaking services, information-selling on the web. Internet payment system , SET Protocol for credit card payment , E- Governance ,WAP Architecture.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Information Theory Coding</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Information Measures, Review probability theory, Random variables, Processes, Mutual Information, Entropy, Uncertainty, Shannon's theorem, redundancy, Huffman Coding, Discrete random Variable. Gaussian random variables, Bounds ,Linear block codes , cyclic codes ,BCH codes , Reed-Solomon codes, space time codes, concatenated codes, turbo coding and LDPC codes.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Mobile &amp; Pervasive Computing</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Mobile computing , Adaptability , Mobility Management ,Context –Aware Computing and its applications , Introduction to Ad Hoc and Sensor Networks , Approaches to Security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Data Mining</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Data integration models and algorithms, Graphical models, Information extraction and retrieval, Forecasting and smart e-business, Sensor and Bioinformatics data mining, Text and Web data mining.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Multimedia and Animation</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High Performance computing; Visualization; Rendering; Animation; Image and video retrieval; motion capture; point based methods.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Middleware Technologies</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Exposure to Markup languages, HTML,DHTML, VRML, SGML, XML etc. CGI, Applets &amp; </a:t>
            </a: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Servlets</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Distributed objects, object request brokers, component technology ,CORBA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4038600" y="6858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1676400"/>
            <a:ext cx="9144000" cy="51860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Discipline: Master of Computer Application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 II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Specialization to Computer Application</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Discrete Mathematics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Set,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Posets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Relations, Recurrence relations, Functions,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Combinatories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Lattices, Boolean Algebra</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Numerical Methods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Numerical solution of linear and non-linear equations, Interpolation, Numerical Differentiation &amp; Integration, Numerical solution of ordinary and partial differential</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Equations.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Statistical Methods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 Theory of Probability, Binomial, Poisson &amp; Normal Distributions, Correlation and Regression, Tests of Hypothesis.</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Optimization</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Linear programming and its solution, Project Management: CPM &amp; PERT, Queuing models, Inventory models, Assignments &amp; Transportation Problems, Dynamic Programming.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Web technology &amp; E Commerce</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Electronic Commerce and physical Commerce, Different type of e-commerce, e-commerce scenarios, advantages of e-commerce. Business models: Feature of B2B e-commerce, Business models, Integration. EServices: category of e-services, Web- enabled services, Matchmaking services, information-selling on the web. Internet payment system, SET Protocol for credit card payment, E-Governance, WAP Architecture.</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Data Mining</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Data integration models and algorithms, Graphical models, Information extraction and retrieval, Forecasting and smart e-business, , Text and Web data mining.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Middleware Technologies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Exposure to Markup languages, HTML,DHTML, VRML, SGML, XML etc. CGI, Applets &amp; </a:t>
            </a:r>
            <a:r>
              <a:rPr kumimoji="0" lang="en-US" sz="1300" b="0" i="0" u="none" strike="noStrike" cap="none" normalizeH="0" baseline="0" dirty="0" err="1" smtClean="0">
                <a:ln>
                  <a:noFill/>
                </a:ln>
                <a:solidFill>
                  <a:schemeClr val="tx1"/>
                </a:solidFill>
                <a:effectLst/>
                <a:latin typeface="+mj-lt"/>
                <a:ea typeface="Calibri" pitchFamily="34" charset="0"/>
                <a:cs typeface="Times New Roman" pitchFamily="18" charset="0"/>
              </a:rPr>
              <a:t>Servlets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,Distributed objects, object request brokers, component technology ,CORBA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3810000" y="6858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152400" y="762000"/>
            <a:ext cx="8763000" cy="580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Discipline: Electrical Engineering, Electrical and Electronics Engineering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Section - II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Power Systems: </a:t>
            </a:r>
            <a:endParaRPr lang="en-US" sz="1300" dirty="0" smtClean="0">
              <a:latin typeface="+mj-l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Modern power system operation and control, static and dynamic modeling, Load flow studies, transient stability and small signal stability of large power systems, Voltage stability: P-V and Q-V curves, static analysis, sensitivity and continuation power flow method. Introduction to optimization techniques, economic load dispatch of thermal and hydro-thermal plants, loss formula, real and reactive power optimization, optimal power flow, unit commitment, power system security constrained optimization, load-frequency control, energy control centers and power system state estimation.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Bus impedance and admittance matrices; load flow; voltage control; power factor correction; economic operation; symmetrical components; fault analysis; principles of over-current, differential and distance protection; solid state relays and digital protection; circuit breakers; system stability concepts, swing curves and equal area criterion; HVDC transmission.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Electrical Machines: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Single phase transformer ‐ equivalent circuit,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phasor</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diagram, tests, regulation and efficiency; three phase transformers- connections, parallel operation; auto‐transformer; energy conversion principles.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DC machines ‐ types, windings, generator characteristics, armature reaction and commutation, starting and speed control of motors;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Three phase induction motors ‐ principles, types, performance characteristics, starting and speed control; single phase induction motors.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Synchronous machines ‐ performance, regulation and parallel operation of generators, motor starting, characteristics and applications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Servo and Stepper motors.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Control Systems &amp; Instrumentation</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Transient and steady state analysis of LTI control systems and frequency response. Tools and techniques for LTI control system analysis and design: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Routh</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Hurwitz criterion, Root loci, Bode plots. Elements of Proportional Integral Derivative (PID) control. State variable </a:t>
            </a:r>
            <a:endParaRPr kumimoji="0" lang="en-US" sz="1300" b="0" i="0"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0" y="6096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990600"/>
            <a:ext cx="9144000"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representation and solution of state equation of LTI control systems. Controllability and </a:t>
            </a:r>
            <a:r>
              <a:rPr kumimoji="0" lang="en-US" sz="13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observability</a:t>
            </a: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Pole placement by state feedback.</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Static and dynamic characteristics of measurement systems, first order and second order systems, error analysis; electromechanical indicating instruments: AC/DC current and voltage meters, loading effect, extension of instrument ranges, measurement of power and energy; instrument transformers.  AC &amp; DC bridges; resistive, capacitive, inductive transducers, and their signal conditioning; digital voltmeter and </a:t>
            </a:r>
            <a:r>
              <a:rPr kumimoji="0" lang="en-US" sz="13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multimeter</a:t>
            </a: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oscilloscope, frequency counter; analog-to-digital and digital-to-analog converters.</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Electronics &amp; Electric Drive: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Operating characteristics of power semi-conductor devices, principle of operation of single and three phase ac-dc line commutated converters, introduction to unity power factor converters. Principle of operation dc-dc (buck, boost, buck-boost, fly-back and forward) converters. Principle of operation single phase and three phase dc-ac converters, PWM techniques, basis concepts of adjustable speed dc and ac drives.</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Soft Computing: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Artificial Neural Networks (ANN):  </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Artificial Neural Networks, Building Blocks of ANN. ANN Terminologies: Architecture, Setting of Weights, Activation Functions,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Mcculloch</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Pitts Neuron Model, </a:t>
            </a:r>
            <a:r>
              <a:rPr kumimoji="0" lang="en-US" sz="1300" b="0" i="0"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Hebbian</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Learning Rule, Perception Learning Rule, Delta Learning Rule.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Fuzzy Systems: </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Fuzzy System: Fuzzy Sets, Properties and Operations - Fuzzy Relations, Cardinality, Operations and Properties of Fuzzy Relations, Fuzzy Composition; Fuzzy Variables, Types of Membership Functions.</a:t>
            </a: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Genetic Algorithm (GA): </a:t>
            </a:r>
            <a:r>
              <a:rPr kumimoji="0" lang="en-US" sz="1300" b="0" i="0"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Biological Terminology, Elements of GA: Encoding, Types of Selection, Types of Crossover, Mutation, Reinsertion, Theoretical Foundation: Schema, Fundamental Theorems of GA.</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Advanced Signal Processing and Applications: </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Discrete time signals and systems, Convolution and frequency response. Discrete time Fourier and z-transforms. Properties, analysis of discrete time systems. The DFT, definition and properties, circular convolution calculation, FFT transform. Relationship between continuous and discrete time systems: sampling time and frequency normalization, discrete time processing of continuous time signals. Difference equation for digital filters definition and properties. FIR filters, IIR filters, Digital filter design techniques: impulse invariance, Bilinear transformation, finite difference, window design methods, introduction to </a:t>
            </a:r>
            <a:r>
              <a:rPr kumimoji="0" lang="en-US" sz="13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multirate</a:t>
            </a: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DSP, decimation and interpolation, </a:t>
            </a:r>
            <a:r>
              <a:rPr kumimoji="0" lang="en-US" sz="1300" b="0" i="0"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polyphase</a:t>
            </a: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decomposition. Adaptive signal processing: time adaptive systems, LMS algorithm. Recursive least squares (RLS) algorithms, least square lattice (LSL) algorithm.</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300" b="1" i="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Last Specialization area is only for Electrical and Electronics Engineering</a:t>
            </a:r>
            <a:endParaRPr kumimoji="0" lang="en-US" sz="1300" b="0" i="0"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3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1143000"/>
            <a:ext cx="91440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CHHATTISGARH SWAMI VIVEKANAND TECHNICAL UNIVERSITY, BHILAI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Syllabus for Entrance Examination in Ph.D. Programme 2018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Discipline: Electronics and Instrumentation Engineering</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Section - II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Specialization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Process Instrumentation and Process Control:</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Process characteristics:  Incentives for process control, Process Variables types and selection criteria, Process degree of freedom, The period of Oscillation and Damping, Characteristics of physical System: Resistance, Capacitive and Combination of both. Elements of Process Dynamics, Types of processes- Dead time, self-Regulating /non self regulating, Linear/non linear, and Selection of control action. Study of Liquid Processes, Gas Processes, Flow Processes, Thermal Processes.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Analysis of Control Loop: Steady state gain, Process gain, Valve gain, Process time constant, Variable time Constant, Transmitter gain. Analysis of Flow Control, Pressure Control, Liquid level Control, Temperature control, SLPC-features, faceplate, functions, MLPC- features, faceplate, functions, SLPC and MLPC comparison.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Review of Systems: Review of first and higher order systems, closed and open loop response. Response to step, impulse and sinusoidal disturbances. Transient response. Block diagrams. Stability Analysis: Frequency response, design of control system, controller tuning and process identification. Bode and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Nyquist</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stability criterion. Special Control Techniques: Advanced control techniques, cascade, ratio, feed forward, adaptive control, Smith predictor, internal model control. Multivariable Control Analysis: Introduction to state-space methods, Control degrees of freedom analysis and analysis, Interaction, Bristol arrays,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Niederlinski</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index - design of controllers, Tuning of multivariable controllers.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1300" b="1" i="0" strike="noStrike" cap="none" normalizeH="0" baseline="0" dirty="0" smtClean="0" bmk="">
                <a:ln>
                  <a:noFill/>
                </a:ln>
                <a:solidFill>
                  <a:schemeClr val="tx1"/>
                </a:solidFill>
                <a:effectLst/>
                <a:latin typeface="+mj-lt"/>
                <a:ea typeface="Calibri" pitchFamily="34" charset="0"/>
                <a:cs typeface="Times New Roman" pitchFamily="18" charset="0"/>
              </a:rPr>
              <a:t>Industrial Instrumentation</a:t>
            </a: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 and Automation:</a:t>
            </a:r>
            <a:endPar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endParaRPr>
          </a:p>
          <a:p>
            <a:pPr algn="just" defTabSz="914400" eaLnBrk="0" fontAlgn="base" hangingPunct="0">
              <a:spcBef>
                <a:spcPct val="0"/>
              </a:spcBef>
              <a:spcAft>
                <a:spcPct val="0"/>
              </a:spcAf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Introduction to Industrial Automation, Role of automation in industries, Introduction to the types of manufacturing industries, Introduction to type of automation system, Benefits of automation. Introduction to Automation pyramid, Introduction to automation tools like PAC, </a:t>
            </a:r>
            <a:r>
              <a:rPr lang="en-US" sz="1300" dirty="0" smtClean="0">
                <a:latin typeface="+mj-lt"/>
                <a:ea typeface="Calibri" pitchFamily="34" charset="0"/>
                <a:cs typeface="Times New Roman" pitchFamily="18" charset="0"/>
              </a:rPr>
              <a:t>PLC, SCADA, DCS, Hybrid DCS with reference to automation pyramid, Comparison of PLC, PAC, and SCADA on the basis of Performance criteria Control system audit, Performance criteria, Development of User Requirement Specifications (URS) for automation. Functional Design Specifications (FDS) for automation tools.</a:t>
            </a:r>
            <a:endParaRPr lang="en-US" sz="1300" dirty="0" smtClean="0">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533400" y="1066800"/>
            <a:ext cx="1093758" cy="1043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685800"/>
            <a:ext cx="9144000" cy="489364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Process Modeling and Simulation:</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rgbClr val="000000"/>
                </a:solidFill>
                <a:effectLst/>
                <a:latin typeface="+mj-lt"/>
                <a:ea typeface="Calibri" pitchFamily="34" charset="0"/>
                <a:cs typeface="Times New Roman" pitchFamily="18" charset="0"/>
              </a:rPr>
              <a:t>Mathematical models for chemical engineering systems: Introduction, Use of mathematical models, Scope of coverage, Principles of formation, Fundamental laws, Continuity equation, Energy equation, Equations of motions, Transport equations, Equations of state, Equilibrium, Chemical kinetics. Examples of mathematical models of chemical engineering systems: Introduction, Series of isothermal, constant hold up CSTRs, CSTRs with variable hold-ups, Two heated tanks, Gas phase pressurized CSTR, Non-isothermal CSTR, Single component vaporizer, Multi-component flash drum, Batch reactor, Reactor with mass transfer, Ideal binary distillation: Batch distillation with holdup, pH systems. General Concepts of Simulation for Process Design: Introduction, Process simulation models, Methods for solving non-linear equations, Recycle partitioning and tearing, Simulation examples. Computer simulation: Simulation examples, Gravity flow tank, Three CSTRs in series, Non-isothermal CSTR, Binary distillation column, Multi-component distillation column, Batch reactor.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Biomedical Signal Processing:</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Acquisition, Generation of Bio-signals, Origin of bio-signals, Types of bio-signals, Study of diagnostically significant bio-signal parameters Electrodes for bio-physiological sensing and conditioning, Electrode-electrolyte interface, polarization, The electrode skin interface and motion artifact, biomaterial used for electrode, Types of electrodes (body surface, internal array of electrodes, microelectrodes), Practical aspects of using electrodes Acquisition of bio-signals (signal conditioning) and Signal conversion (ADC’s DAC’s) Processing, Digital filtering, Biomedical signal processing by Fourier analysis, Biomedical signal processing by wavelet (time-frequency) analysis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Analysis</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(Computation of signal parameters that are diagnostically significant), Classification of signals and noise, stationary random signals and non-stationary signals, Principle component analysis, Correlation and regression, Analysis of chaotic signals Application areas of Bio –Signals analysis EEG- frequency component analysis, ECG- QRS detection, R amplitude, interval detection, Phonocardiogram- heart valve disorders etc, EMG analysis.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Times New Roman" pitchFamily="18" charset="0"/>
                <a:cs typeface="Times New Roman" pitchFamily="18" charset="0"/>
              </a:rPr>
              <a:t>Sampling theorem, z-transforms, linear shift invariant systems, Correlation and convolution, Signal flow graphs for digital networks, Canonical forms -Design of digital filters -IIR and FIR filters. Image Processing: Acquisition, Image representation, Sampling and Quantization, Histograms, Image Quality, Noise in Images, Image enhancement: Histogram equalization and Contrast Enhancement.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1300" b="0" i="0"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990600"/>
            <a:ext cx="914400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1300" b="1" dirty="0" smtClean="0">
                <a:ea typeface="Calibri" pitchFamily="34" charset="0"/>
                <a:cs typeface="Times New Roman" pitchFamily="18" charset="0"/>
              </a:rPr>
              <a:t>Transducer Design and Optical Instrumentation: </a:t>
            </a:r>
            <a:endParaRPr lang="en-US" sz="1300" dirty="0" smtClean="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Review of transducers for various parameters like temperature, pressure, flow, level, humidity, acceleration, vibration, density etc. Design considerations and selection criterion as per standards, Sensor fabrication techniques, process details, and latest trends in sensor fabrication, fiber optics sensors, electromechanical sensors, Solid state chemical sensors, Bio-sensors,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Piezo</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-resistive sensors, characterization of sensors, effect of sensors on process identification, signal conditioning techniques.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Optical fiber waveguide - total internal reflection, and electromagnetic mode theory of optical propagation, cylindrical fiber, manufacturing of optical fiber. Transmission characteristics of optical fiber -Attenuation, material absorption losses, scattering losses, nonlinear and linear scattering, dispersion, intermodal dispersion, dispersion modified single mode fiber, dispersion flattened fibers, polarization, nonlinear phenomena. Optical sources and detectors - Optical fiber sensors -Introduction to fiber optics sensors, sensors based on intensity modulation, application of optical fiber for displacement, strain, stress and pressure measurement. Active multimode FO sensors, micro-bend optical fiber sensors, current sensors, phase modulated, polarization modulated optical fiber sensors, fiber optic gyroscope. LASER applications - Introduction, application of LASER in biomedical instrumentation, LASER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interferometry</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performance parameters, LASER telemeters, measurement of distance, LIDAR, holography: basic principle of holography, measurement of strain, stress, bending moments and vibrations using hologram.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Soft Computing: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rgbClr val="000000"/>
                </a:solidFill>
                <a:effectLst/>
                <a:latin typeface="+mj-lt"/>
                <a:ea typeface="Times New Roman" pitchFamily="18" charset="0"/>
                <a:cs typeface="Times New Roman" pitchFamily="18" charset="0"/>
              </a:rPr>
              <a:t>Artificial Neural Networks: Building Blocks of ANN. ANN Terminologies: Architecture, Setting of Weights, Activation Functions, </a:t>
            </a:r>
            <a:r>
              <a:rPr kumimoji="0" lang="en-US" sz="1300" b="0" i="0" strike="noStrike" cap="none" normalizeH="0" baseline="0" dirty="0" err="1" smtClean="0">
                <a:ln>
                  <a:noFill/>
                </a:ln>
                <a:solidFill>
                  <a:srgbClr val="000000"/>
                </a:solidFill>
                <a:effectLst/>
                <a:latin typeface="+mj-lt"/>
                <a:ea typeface="Times New Roman" pitchFamily="18" charset="0"/>
                <a:cs typeface="Times New Roman" pitchFamily="18" charset="0"/>
              </a:rPr>
              <a:t>Mcculloch</a:t>
            </a:r>
            <a:r>
              <a:rPr kumimoji="0" lang="en-US" sz="1300" b="0" i="0" strike="noStrike" cap="none" normalizeH="0" baseline="0" dirty="0" smtClean="0">
                <a:ln>
                  <a:noFill/>
                </a:ln>
                <a:solidFill>
                  <a:srgbClr val="000000"/>
                </a:solidFill>
                <a:effectLst/>
                <a:latin typeface="+mj-lt"/>
                <a:ea typeface="Times New Roman" pitchFamily="18" charset="0"/>
                <a:cs typeface="Times New Roman" pitchFamily="18" charset="0"/>
              </a:rPr>
              <a:t>- Pitts Neuron Model, </a:t>
            </a:r>
            <a:r>
              <a:rPr kumimoji="0" lang="en-US" sz="1300" b="0" i="0" strike="noStrike" cap="none" normalizeH="0" baseline="0" dirty="0" err="1" smtClean="0">
                <a:ln>
                  <a:noFill/>
                </a:ln>
                <a:solidFill>
                  <a:srgbClr val="000000"/>
                </a:solidFill>
                <a:effectLst/>
                <a:latin typeface="+mj-lt"/>
                <a:ea typeface="Times New Roman" pitchFamily="18" charset="0"/>
                <a:cs typeface="Times New Roman" pitchFamily="18" charset="0"/>
              </a:rPr>
              <a:t>Hebbian</a:t>
            </a:r>
            <a:r>
              <a:rPr kumimoji="0" lang="en-US" sz="1300" b="0" i="0" strike="noStrike" cap="none" normalizeH="0" baseline="0" dirty="0" smtClean="0">
                <a:ln>
                  <a:noFill/>
                </a:ln>
                <a:solidFill>
                  <a:srgbClr val="000000"/>
                </a:solidFill>
                <a:effectLst/>
                <a:latin typeface="+mj-lt"/>
                <a:ea typeface="Times New Roman" pitchFamily="18" charset="0"/>
                <a:cs typeface="Times New Roman" pitchFamily="18" charset="0"/>
              </a:rPr>
              <a:t> Learning Rule, Perception Learning Rule, Delta Learning Rule. Fuzzy System: Fuzzy Sets, Properties and Operations - Fuzzy Relations, Cardinality, Operations and Properties of Fuzzy Relations, Fuzzy Composition; Fuzzy Variables, Types of Membership Functions.</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Genetic Algorithms: (GA): </a:t>
            </a:r>
            <a:r>
              <a:rPr kumimoji="0" lang="en-US" sz="1300" b="0" i="0" strike="noStrike" cap="none" normalizeH="0" baseline="0" dirty="0" smtClean="0">
                <a:ln>
                  <a:noFill/>
                </a:ln>
                <a:solidFill>
                  <a:srgbClr val="000000"/>
                </a:solidFill>
                <a:effectLst/>
                <a:latin typeface="+mj-lt"/>
                <a:ea typeface="Times New Roman" pitchFamily="18" charset="0"/>
                <a:cs typeface="Times New Roman" pitchFamily="18" charset="0"/>
              </a:rPr>
              <a:t>Biological Terminology, Elements of GA: Encoding, Types of Selection, Types of Crossover, Mutation, Reinsertion, Theoretical Foundation: Schema, Fundamental Theorems of GA.</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rgbClr val="000000"/>
                </a:solidFill>
                <a:effectLst/>
                <a:latin typeface="+mj-lt"/>
                <a:ea typeface="Times New Roman" pitchFamily="18" charset="0"/>
                <a:cs typeface="Times New Roman" pitchFamily="18" charset="0"/>
              </a:rPr>
              <a:t>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rgbClr val="000000"/>
                </a:solidFill>
                <a:effectLst/>
                <a:latin typeface="+mj-lt"/>
                <a:ea typeface="Times New Roman" pitchFamily="18" charset="0"/>
                <a:cs typeface="Times New Roman" pitchFamily="18" charset="0"/>
              </a:rPr>
              <a:t>***</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300" b="0" i="0"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114300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CHHATTISGARH SWAMI VIVEKANAND TECHNICAL UNIVERSITY, BHILAI</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Syllabus for Entrance Examination in Ph.D. Programme 2018</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Discipline: Electronics and Telecommunication Engineering</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Section - II</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mj-lt"/>
                <a:ea typeface="Calibri" pitchFamily="34" charset="0"/>
                <a:cs typeface="Times New Roman" pitchFamily="18" charset="0"/>
              </a:rPr>
              <a:t>Specialization </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Analog and Integrated Electronics: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rgbClr val="000000"/>
                </a:solidFill>
                <a:effectLst/>
                <a:latin typeface="+mj-lt"/>
                <a:ea typeface="Times New Roman" pitchFamily="18" charset="0"/>
                <a:cs typeface="Times New Roman" pitchFamily="18" charset="0"/>
              </a:rPr>
              <a:t>    </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Carrier transport in silicon: diffusion current, drift current, mobility, and resistivity. Generation and recombination of carriers. p-n junction diode,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Zener</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diode, tunnel diode, BJT, JFET, MOS capacitor, MOSFET, LED and photo diode, Basics of LASERs. Device technology: integrated circuits fabrication process, oxidation, diffusion, ion implantation, photolithography, n-tub, p-tub and twin-tub CMOS process.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Small Signal Equivalent circuits of diodes, BJTs, MOSFETs and CMOS. Simple diode circuits, clipping, clamping, rectifiers. Biasing and bias stability of transistor and FET. Amplifiers: Low and High frequency single-and multi-stage amplifiers, differential and operational, feedback amplifiers, Sinusoidal oscillators; criterion for oscillation and power amplifiers. Frequency response of amplifiers. Simple Operational Amplifier (Op-amp) circuits, Function generators and wave shaping circuits, 555 Timers.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Communication System: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Random signals and noise: probability, random variables, probability density function, autocorrelation, power spectral density. Analog communication systems: amplitude and angle modulation and demodulation systems, spectral analysis, realizations of analog communication systems; signal-to-noise ratio (SNR) calculations for amplitude modulation (AM) and frequency modulation (FM) for low noise conditions. Basics of information theory and channel capacity theorem. Digital communication systems: pulse code modulation (PCM), differential pulse code modulation (DPCM), digital modulation schemes: amplitude, phase and frequency shift keying schemes (ASK, PSK, FSK), matched filter receivers, bandwidth consideration and probability of error calculations for these schemes. Fundamentals of TDMA, FDMA and CDMA and GSM.</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Microwave Tubes and Amplifiers, Principle of working of Radar and Satellite Communication, Basics of Optical Communications, Computer networking, Network management and Mobile communication.</a:t>
            </a:r>
            <a:endParaRPr kumimoji="0" lang="en-US" sz="1300" b="0" i="0" strike="noStrike" cap="none" normalizeH="0" baseline="0" dirty="0" smtClean="0">
              <a:ln>
                <a:noFill/>
              </a:ln>
              <a:solidFill>
                <a:schemeClr val="tx1"/>
              </a:solidFill>
              <a:effectLst/>
              <a:latin typeface="+mj-lt"/>
              <a:cs typeface="Arial" pitchFamily="34" charset="0"/>
            </a:endParaRPr>
          </a:p>
        </p:txBody>
      </p:sp>
      <p:pic>
        <p:nvPicPr>
          <p:cNvPr id="3" name="Picture 2" descr="C:\Documents and Settings\Administrator\My Documents\My Pictures\CSVTU_Logo.jpg"/>
          <p:cNvPicPr/>
          <p:nvPr/>
        </p:nvPicPr>
        <p:blipFill>
          <a:blip r:embed="rId2" cstate="print"/>
          <a:srcRect/>
          <a:stretch>
            <a:fillRect/>
          </a:stretch>
        </p:blipFill>
        <p:spPr bwMode="auto">
          <a:xfrm>
            <a:off x="533400" y="1066800"/>
            <a:ext cx="1093757" cy="97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914400"/>
            <a:ext cx="89916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Digital Circuits, Embedded System and VLSI Design: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Boolean algebra, minimization of Boolean functions; logic gates; digital IC families (DTL, TTL, ECL, MOS, CMOS). Combinatorial circuits: arithmetic circuits, code converters, multiplexers, decoders, PROMs and PLAs. Sequential circuits: latches and flip-flops, counters and shift-registers. Sample and hold circuits, ADCs, DACs. Semiconductor memories. Microprocessor (8085, 8086 &amp; 80386) Microcontroller 8051: architecture, programming, memory and I/O interfacing. Real time systems, ARM Processor and controller, Real Time &amp; Database Applications, Microcomputer Embedded System Design, Software Development and  Tools for Embedded system, PIC  Microcontroller and Interfacing.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Solid State Devices; MOS Circuit design and  Layout &amp; Simulation, CMOS Digital Circuit Design, Design of Semiconductor Memories, Mixed Signal and RF Circuit Design, ASIC. Basic MOS Physics and Equivalent Circuits and their Models, VLSI Design Methodologies, Low Power VLSI Design, MEMS and IC Integration , VLSI Design Rules, Floor Planning, MOS Transistor Principles and CMOS Inverter, Combinational Logic Circuits, Arithmetic Building Blocks and Memory Architectures, Interconnect and Clocking Strategies, MOSFET Devices, </a:t>
            </a:r>
            <a:r>
              <a:rPr kumimoji="0" lang="en-US" sz="1300" b="0" i="0" strike="noStrike" cap="none" normalizeH="0" baseline="0" dirty="0" err="1" smtClean="0">
                <a:ln>
                  <a:noFill/>
                </a:ln>
                <a:solidFill>
                  <a:schemeClr val="tx1"/>
                </a:solidFill>
                <a:effectLst/>
                <a:latin typeface="+mj-lt"/>
                <a:ea typeface="Calibri" pitchFamily="34" charset="0"/>
                <a:cs typeface="Times New Roman" pitchFamily="18" charset="0"/>
              </a:rPr>
              <a:t>Nano</a:t>
            </a: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-Scaled Classical MOSFETs, Non-Classical MOSFETs, Compact Models For Circuit Simulators ,Hardware Descriptive Language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Signal and Image Processing: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Definitions and properties of Laplace transform, continuous-time and discrete-time Fourier series, continuous-time and discrete-time Fourier Transform, DFT and FFT, z-transform. Sampling theorem. Linear Time-Invariant (LTI) Systems: definitions and properties; causality, stability, impulse response, convolution, poles and zeros, parallel and cascade structure, frequency response, group delay, phase delay. Signal transmission through LTI systems. Analog filter design – IIR filter Design &amp; FIR Filter Design. Multi-rate Signal Processing and its Applications</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Digital Image Fundamentals, Image Transforms, Image Enhancement- Spatial and Frequency Domain, Image Restoration, Image Segmentation,   Image Compression, Computer Vision.</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1" i="0" strike="noStrike" cap="none" normalizeH="0" baseline="0" dirty="0" smtClean="0">
                <a:ln>
                  <a:noFill/>
                </a:ln>
                <a:solidFill>
                  <a:schemeClr val="tx1"/>
                </a:solidFill>
                <a:effectLst/>
                <a:latin typeface="+mj-lt"/>
                <a:ea typeface="Calibri" pitchFamily="34" charset="0"/>
                <a:cs typeface="Times New Roman" pitchFamily="18" charset="0"/>
              </a:rPr>
              <a:t>Wave Propagation and Transmission Lines:  </a:t>
            </a:r>
            <a:endParaRPr kumimoji="0" lang="en-US" sz="1300" b="0" i="0"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strike="noStrike" cap="none" normalizeH="0" baseline="0" dirty="0" smtClean="0">
                <a:ln>
                  <a:noFill/>
                </a:ln>
                <a:solidFill>
                  <a:schemeClr val="tx1"/>
                </a:solidFill>
                <a:effectLst/>
                <a:latin typeface="+mj-lt"/>
                <a:ea typeface="Calibri" pitchFamily="34" charset="0"/>
                <a:cs typeface="Times New Roman" pitchFamily="18" charset="0"/>
              </a:rPr>
              <a:t>  Electrostatics; Maxwell’s equations: differential and integral forms, boundary conditions, wave equation, Pointing vector; Plane waves and properties: reflection and refraction, polarization, phase and group velocity, propagation through various media, skin depth; Transmission lines: equations, characteristic impedance, impedance matching, impedance transformation, S-parameters, Smith chart; Waveguides: modes, boundary conditions, cut-off frequencies, dispersion relations. Antenna: types and radiation effects.</a:t>
            </a:r>
            <a:endParaRPr kumimoji="0" lang="en-US" sz="1300" b="0" i="0"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1600200"/>
            <a:ext cx="9144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US" sz="1300" b="1" dirty="0" smtClean="0">
                <a:latin typeface="+mj-lt"/>
                <a:ea typeface="Calibri" pitchFamily="34" charset="0"/>
                <a:cs typeface="Times New Roman" pitchFamily="18" charset="0"/>
              </a:rPr>
              <a:t>Soft Computing: </a:t>
            </a:r>
            <a:endParaRPr lang="en-US" sz="1300" dirty="0" smtClean="0">
              <a:latin typeface="+mj-lt"/>
              <a:cs typeface="Arial" pitchFamily="34" charset="0"/>
            </a:endParaRPr>
          </a:p>
          <a:p>
            <a:pPr lvl="0" algn="just" defTabSz="914400" eaLnBrk="0" fontAlgn="base" hangingPunct="0">
              <a:spcBef>
                <a:spcPct val="0"/>
              </a:spcBef>
              <a:spcAft>
                <a:spcPct val="0"/>
              </a:spcAft>
            </a:pPr>
            <a:r>
              <a:rPr lang="en-US" sz="1300" dirty="0" smtClean="0">
                <a:latin typeface="+mj-lt"/>
                <a:ea typeface="Calibri" pitchFamily="34" charset="0"/>
                <a:cs typeface="Times New Roman" pitchFamily="18" charset="0"/>
              </a:rPr>
              <a:t>Artificial Neural Networks (ANN):  </a:t>
            </a:r>
            <a:r>
              <a:rPr lang="en-US" sz="1300" dirty="0" smtClean="0">
                <a:solidFill>
                  <a:srgbClr val="000000"/>
                </a:solidFill>
                <a:latin typeface="+mj-lt"/>
                <a:ea typeface="Times New Roman" pitchFamily="18" charset="0"/>
                <a:cs typeface="Times New Roman" pitchFamily="18" charset="0"/>
              </a:rPr>
              <a:t>Artificial Neural Networks, Building Blocks of ANN. ANN Terminologies: Architecture, Setting of Weights, Activation Functions, </a:t>
            </a:r>
            <a:r>
              <a:rPr lang="en-US" sz="1300" dirty="0" err="1" smtClean="0">
                <a:solidFill>
                  <a:srgbClr val="000000"/>
                </a:solidFill>
                <a:latin typeface="+mj-lt"/>
                <a:ea typeface="Times New Roman" pitchFamily="18" charset="0"/>
                <a:cs typeface="Times New Roman" pitchFamily="18" charset="0"/>
              </a:rPr>
              <a:t>Mcculloch</a:t>
            </a:r>
            <a:r>
              <a:rPr lang="en-US" sz="1300" dirty="0" smtClean="0">
                <a:solidFill>
                  <a:srgbClr val="000000"/>
                </a:solidFill>
                <a:latin typeface="+mj-lt"/>
                <a:ea typeface="Times New Roman" pitchFamily="18" charset="0"/>
                <a:cs typeface="Times New Roman" pitchFamily="18" charset="0"/>
              </a:rPr>
              <a:t>- Pitts Neuron Model, </a:t>
            </a:r>
            <a:r>
              <a:rPr lang="en-US" sz="1300" dirty="0" err="1" smtClean="0">
                <a:solidFill>
                  <a:srgbClr val="000000"/>
                </a:solidFill>
                <a:latin typeface="+mj-lt"/>
                <a:ea typeface="Times New Roman" pitchFamily="18" charset="0"/>
                <a:cs typeface="Times New Roman" pitchFamily="18" charset="0"/>
              </a:rPr>
              <a:t>Hebbian</a:t>
            </a:r>
            <a:r>
              <a:rPr lang="en-US" sz="1300" dirty="0" smtClean="0">
                <a:solidFill>
                  <a:srgbClr val="000000"/>
                </a:solidFill>
                <a:latin typeface="+mj-lt"/>
                <a:ea typeface="Times New Roman" pitchFamily="18" charset="0"/>
                <a:cs typeface="Times New Roman" pitchFamily="18" charset="0"/>
              </a:rPr>
              <a:t> Learning Rule, Perception Learning Rule, Delta Learning Rule. </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Fuzzy Systems: </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Fuzzy System: Fuzzy Sets, Properties and Operations - Fuzzy Relations, Cardinality, Operations and Properties of Fuzzy Relations, Fuzzy Composition; Fuzzy Variables, Types of Membership Functions.</a:t>
            </a: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 Genetic Algorithm (GA): </a:t>
            </a:r>
            <a:r>
              <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rPr>
              <a:t>Biological Terminology, Elements of GA: Encoding, Types of Selection, Types of Crossover, Mutation, Reinsertion, Theoretical Foundation: Schema, Fundamental Theorems of GA.</a:t>
            </a: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3279</TotalTime>
  <Words>23051</Words>
  <Application>Microsoft Office PowerPoint</Application>
  <PresentationFormat>On-screen Show (4:3)</PresentationFormat>
  <Paragraphs>1804</Paragraphs>
  <Slides>126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28" baseType="lpstr">
      <vt:lpstr>Flow</vt:lpstr>
      <vt:lpstr>Bitmap Image</vt:lpstr>
      <vt:lpstr>Chhattisgarh Swami Vivekanand Technical University, Bhilai (C.G.)                                                                                                                                 Ph.D. Programme                                                                         Rules and Regulations   </vt:lpstr>
      <vt:lpstr> Chhattisgarh Swami Vivekanand Technical University,  Bhilai (C.G.)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Chhattisgarh Swami Vivekanand Technical University, Bhilai (C.G.)</dc:title>
  <dc:creator>sir</dc:creator>
  <cp:lastModifiedBy>sir</cp:lastModifiedBy>
  <cp:revision>600</cp:revision>
  <dcterms:created xsi:type="dcterms:W3CDTF">2016-10-05T07:28:20Z</dcterms:created>
  <dcterms:modified xsi:type="dcterms:W3CDTF">2018-07-05T06:32:25Z</dcterms:modified>
</cp:coreProperties>
</file>